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58"/>
  </p:notesMasterIdLst>
  <p:sldIdLst>
    <p:sldId id="277" r:id="rId5"/>
    <p:sldId id="278" r:id="rId6"/>
    <p:sldId id="321" r:id="rId7"/>
    <p:sldId id="279" r:id="rId8"/>
    <p:sldId id="280" r:id="rId9"/>
    <p:sldId id="281" r:id="rId10"/>
    <p:sldId id="283" r:id="rId11"/>
    <p:sldId id="282" r:id="rId12"/>
    <p:sldId id="284" r:id="rId13"/>
    <p:sldId id="285" r:id="rId14"/>
    <p:sldId id="286" r:id="rId15"/>
    <p:sldId id="287" r:id="rId16"/>
    <p:sldId id="328" r:id="rId17"/>
    <p:sldId id="288" r:id="rId18"/>
    <p:sldId id="289" r:id="rId19"/>
    <p:sldId id="295" r:id="rId20"/>
    <p:sldId id="298" r:id="rId21"/>
    <p:sldId id="300" r:id="rId22"/>
    <p:sldId id="290" r:id="rId23"/>
    <p:sldId id="291" r:id="rId24"/>
    <p:sldId id="292" r:id="rId25"/>
    <p:sldId id="306" r:id="rId26"/>
    <p:sldId id="317" r:id="rId27"/>
    <p:sldId id="316" r:id="rId28"/>
    <p:sldId id="318" r:id="rId29"/>
    <p:sldId id="308" r:id="rId30"/>
    <p:sldId id="311" r:id="rId31"/>
    <p:sldId id="309" r:id="rId32"/>
    <p:sldId id="307" r:id="rId33"/>
    <p:sldId id="310" r:id="rId34"/>
    <p:sldId id="322" r:id="rId35"/>
    <p:sldId id="323" r:id="rId36"/>
    <p:sldId id="332" r:id="rId37"/>
    <p:sldId id="305" r:id="rId38"/>
    <p:sldId id="293" r:id="rId39"/>
    <p:sldId id="294" r:id="rId40"/>
    <p:sldId id="312" r:id="rId41"/>
    <p:sldId id="313" r:id="rId42"/>
    <p:sldId id="296" r:id="rId43"/>
    <p:sldId id="302" r:id="rId44"/>
    <p:sldId id="303" r:id="rId45"/>
    <p:sldId id="304" r:id="rId46"/>
    <p:sldId id="314" r:id="rId47"/>
    <p:sldId id="327" r:id="rId48"/>
    <p:sldId id="324" r:id="rId49"/>
    <p:sldId id="325" r:id="rId50"/>
    <p:sldId id="326" r:id="rId51"/>
    <p:sldId id="329" r:id="rId52"/>
    <p:sldId id="330" r:id="rId53"/>
    <p:sldId id="331" r:id="rId54"/>
    <p:sldId id="315" r:id="rId55"/>
    <p:sldId id="319" r:id="rId56"/>
    <p:sldId id="320"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BBFDA4-E670-46D2-80C4-2E29A3A4ADC4}" v="631" dt="2025-08-02T19:56:03.1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p:cViewPr varScale="1">
        <p:scale>
          <a:sx n="105" d="100"/>
          <a:sy n="105" d="100"/>
        </p:scale>
        <p:origin x="720"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6EA4B2-D452-4344-9EE1-584C1EAEAAC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74B4044-E2C4-4BAD-B240-20CDAF2BFD58}">
      <dgm:prSet/>
      <dgm:spPr/>
      <dgm:t>
        <a:bodyPr/>
        <a:lstStyle/>
        <a:p>
          <a:r>
            <a:rPr lang="en-US"/>
            <a:t>Later challenges:</a:t>
          </a:r>
        </a:p>
      </dgm:t>
    </dgm:pt>
    <dgm:pt modelId="{261C4376-44D0-49A2-87F2-D2EF947C7E27}" type="parTrans" cxnId="{86372989-9A2A-45E6-9672-4A43F8F04642}">
      <dgm:prSet/>
      <dgm:spPr/>
      <dgm:t>
        <a:bodyPr/>
        <a:lstStyle/>
        <a:p>
          <a:endParaRPr lang="en-US"/>
        </a:p>
      </dgm:t>
    </dgm:pt>
    <dgm:pt modelId="{FADAD6AB-7A68-4B1D-9D1E-02139A617632}" type="sibTrans" cxnId="{86372989-9A2A-45E6-9672-4A43F8F04642}">
      <dgm:prSet/>
      <dgm:spPr/>
      <dgm:t>
        <a:bodyPr/>
        <a:lstStyle/>
        <a:p>
          <a:endParaRPr lang="en-US"/>
        </a:p>
      </dgm:t>
    </dgm:pt>
    <dgm:pt modelId="{CE0038FC-B843-4A69-BE99-E3A93E25BC77}">
      <dgm:prSet/>
      <dgm:spPr/>
      <dgm:t>
        <a:bodyPr/>
        <a:lstStyle/>
        <a:p>
          <a:r>
            <a:rPr lang="en-US"/>
            <a:t>Rapidly changing political  landscape</a:t>
          </a:r>
        </a:p>
      </dgm:t>
    </dgm:pt>
    <dgm:pt modelId="{7A1DD32D-AA01-4A33-91D4-742FC1BAADBA}" type="parTrans" cxnId="{2B967F08-BD6B-46F9-8B27-81858017200F}">
      <dgm:prSet/>
      <dgm:spPr/>
      <dgm:t>
        <a:bodyPr/>
        <a:lstStyle/>
        <a:p>
          <a:endParaRPr lang="en-US"/>
        </a:p>
      </dgm:t>
    </dgm:pt>
    <dgm:pt modelId="{13A2B927-1EFD-4171-8A97-9C06CEC19755}" type="sibTrans" cxnId="{2B967F08-BD6B-46F9-8B27-81858017200F}">
      <dgm:prSet/>
      <dgm:spPr/>
      <dgm:t>
        <a:bodyPr/>
        <a:lstStyle/>
        <a:p>
          <a:endParaRPr lang="en-US"/>
        </a:p>
      </dgm:t>
    </dgm:pt>
    <dgm:pt modelId="{13A79398-6F5F-4264-BCEA-F99E6DE2E16C}">
      <dgm:prSet/>
      <dgm:spPr/>
      <dgm:t>
        <a:bodyPr/>
        <a:lstStyle/>
        <a:p>
          <a:r>
            <a:rPr lang="en-US"/>
            <a:t>Manpower</a:t>
          </a:r>
        </a:p>
      </dgm:t>
    </dgm:pt>
    <dgm:pt modelId="{C6A0F813-DB11-42F2-A47E-32EF6F9585F9}" type="parTrans" cxnId="{CE54B223-F9BB-4915-8076-42CBCAFEA48C}">
      <dgm:prSet/>
      <dgm:spPr/>
      <dgm:t>
        <a:bodyPr/>
        <a:lstStyle/>
        <a:p>
          <a:endParaRPr lang="en-US"/>
        </a:p>
      </dgm:t>
    </dgm:pt>
    <dgm:pt modelId="{92C1C2E6-6934-4B5C-A010-D3FCF6B47364}" type="sibTrans" cxnId="{CE54B223-F9BB-4915-8076-42CBCAFEA48C}">
      <dgm:prSet/>
      <dgm:spPr/>
      <dgm:t>
        <a:bodyPr/>
        <a:lstStyle/>
        <a:p>
          <a:endParaRPr lang="en-US"/>
        </a:p>
      </dgm:t>
    </dgm:pt>
    <dgm:pt modelId="{2EE4C59F-D219-4C47-8825-7937F6A77EC2}">
      <dgm:prSet/>
      <dgm:spPr/>
      <dgm:t>
        <a:bodyPr/>
        <a:lstStyle/>
        <a:p>
          <a:r>
            <a:rPr lang="en-US"/>
            <a:t>Burnout</a:t>
          </a:r>
        </a:p>
      </dgm:t>
    </dgm:pt>
    <dgm:pt modelId="{8D4CE229-4346-495A-A1E0-0058E8663847}" type="parTrans" cxnId="{4C08C4FF-1224-4C74-8584-6663FC388D11}">
      <dgm:prSet/>
      <dgm:spPr/>
      <dgm:t>
        <a:bodyPr/>
        <a:lstStyle/>
        <a:p>
          <a:endParaRPr lang="en-US"/>
        </a:p>
      </dgm:t>
    </dgm:pt>
    <dgm:pt modelId="{C73FCAAC-AB75-4B2A-817F-44CD72919BED}" type="sibTrans" cxnId="{4C08C4FF-1224-4C74-8584-6663FC388D11}">
      <dgm:prSet/>
      <dgm:spPr/>
      <dgm:t>
        <a:bodyPr/>
        <a:lstStyle/>
        <a:p>
          <a:endParaRPr lang="en-US"/>
        </a:p>
      </dgm:t>
    </dgm:pt>
    <dgm:pt modelId="{F486DDBA-1464-46B8-8ED2-036C4D05D763}">
      <dgm:prSet/>
      <dgm:spPr/>
      <dgm:t>
        <a:bodyPr/>
        <a:lstStyle/>
        <a:p>
          <a:r>
            <a:rPr lang="en-US"/>
            <a:t>Changing sympathies</a:t>
          </a:r>
        </a:p>
      </dgm:t>
    </dgm:pt>
    <dgm:pt modelId="{C249964C-FF6D-4076-9E1B-35021DF1A21C}" type="parTrans" cxnId="{49F3CB88-1B34-4780-B2DB-9EF405976B1D}">
      <dgm:prSet/>
      <dgm:spPr/>
      <dgm:t>
        <a:bodyPr/>
        <a:lstStyle/>
        <a:p>
          <a:endParaRPr lang="en-US"/>
        </a:p>
      </dgm:t>
    </dgm:pt>
    <dgm:pt modelId="{98A55839-EB27-43A0-9ED2-91A9330CC91E}" type="sibTrans" cxnId="{49F3CB88-1B34-4780-B2DB-9EF405976B1D}">
      <dgm:prSet/>
      <dgm:spPr/>
      <dgm:t>
        <a:bodyPr/>
        <a:lstStyle/>
        <a:p>
          <a:endParaRPr lang="en-US"/>
        </a:p>
      </dgm:t>
    </dgm:pt>
    <dgm:pt modelId="{92123A79-8678-48A8-99DA-769CC7B07390}">
      <dgm:prSet/>
      <dgm:spPr/>
      <dgm:t>
        <a:bodyPr/>
        <a:lstStyle/>
        <a:p>
          <a:r>
            <a:rPr lang="en-US" dirty="0"/>
            <a:t>BOMBINGS</a:t>
          </a:r>
        </a:p>
      </dgm:t>
    </dgm:pt>
    <dgm:pt modelId="{07A99B1B-2675-422B-8996-BB8AD672C6D6}" type="parTrans" cxnId="{4D4D989D-E5AE-42C8-B70E-359729476DA1}">
      <dgm:prSet/>
      <dgm:spPr/>
      <dgm:t>
        <a:bodyPr/>
        <a:lstStyle/>
        <a:p>
          <a:endParaRPr lang="en-US"/>
        </a:p>
      </dgm:t>
    </dgm:pt>
    <dgm:pt modelId="{B99FE793-5EA7-448E-BD6E-3EE02FDDEE28}" type="sibTrans" cxnId="{4D4D989D-E5AE-42C8-B70E-359729476DA1}">
      <dgm:prSet/>
      <dgm:spPr/>
      <dgm:t>
        <a:bodyPr/>
        <a:lstStyle/>
        <a:p>
          <a:endParaRPr lang="en-US"/>
        </a:p>
      </dgm:t>
    </dgm:pt>
    <dgm:pt modelId="{6A822A30-DF01-46C4-AEED-89FFACCC4BAA}">
      <dgm:prSet/>
      <dgm:spPr/>
      <dgm:t>
        <a:bodyPr/>
        <a:lstStyle/>
        <a:p>
          <a:r>
            <a:rPr lang="en-US"/>
            <a:t>Changing offices due to bombings</a:t>
          </a:r>
        </a:p>
      </dgm:t>
    </dgm:pt>
    <dgm:pt modelId="{9C2018D4-29D5-4A56-A3B2-C6C0D606895A}" type="parTrans" cxnId="{7FC526DF-B4FA-452D-AECD-A5B707BB29F5}">
      <dgm:prSet/>
      <dgm:spPr/>
      <dgm:t>
        <a:bodyPr/>
        <a:lstStyle/>
        <a:p>
          <a:endParaRPr lang="en-US"/>
        </a:p>
      </dgm:t>
    </dgm:pt>
    <dgm:pt modelId="{C67C9C1E-9A46-4C84-9256-23C32C566E74}" type="sibTrans" cxnId="{7FC526DF-B4FA-452D-AECD-A5B707BB29F5}">
      <dgm:prSet/>
      <dgm:spPr/>
      <dgm:t>
        <a:bodyPr/>
        <a:lstStyle/>
        <a:p>
          <a:endParaRPr lang="en-US"/>
        </a:p>
      </dgm:t>
    </dgm:pt>
    <dgm:pt modelId="{662D6071-C7B4-4C36-A306-630A920CACD5}" type="pres">
      <dgm:prSet presAssocID="{C66EA4B2-D452-4344-9EE1-584C1EAEAAC1}" presName="diagram" presStyleCnt="0">
        <dgm:presLayoutVars>
          <dgm:dir/>
          <dgm:resizeHandles val="exact"/>
        </dgm:presLayoutVars>
      </dgm:prSet>
      <dgm:spPr/>
    </dgm:pt>
    <dgm:pt modelId="{38C8E0C6-2C53-40E9-8E6F-8662EBCE4B77}" type="pres">
      <dgm:prSet presAssocID="{974B4044-E2C4-4BAD-B240-20CDAF2BFD58}" presName="node" presStyleLbl="node1" presStyleIdx="0" presStyleCnt="1">
        <dgm:presLayoutVars>
          <dgm:bulletEnabled val="1"/>
        </dgm:presLayoutVars>
      </dgm:prSet>
      <dgm:spPr/>
    </dgm:pt>
  </dgm:ptLst>
  <dgm:cxnLst>
    <dgm:cxn modelId="{C3F65A06-04F8-4E5B-819E-AFCF13518B37}" type="presOf" srcId="{2EE4C59F-D219-4C47-8825-7937F6A77EC2}" destId="{38C8E0C6-2C53-40E9-8E6F-8662EBCE4B77}" srcOrd="0" destOrd="3" presId="urn:microsoft.com/office/officeart/2005/8/layout/default"/>
    <dgm:cxn modelId="{2B967F08-BD6B-46F9-8B27-81858017200F}" srcId="{974B4044-E2C4-4BAD-B240-20CDAF2BFD58}" destId="{CE0038FC-B843-4A69-BE99-E3A93E25BC77}" srcOrd="0" destOrd="0" parTransId="{7A1DD32D-AA01-4A33-91D4-742FC1BAADBA}" sibTransId="{13A2B927-1EFD-4171-8A97-9C06CEC19755}"/>
    <dgm:cxn modelId="{CE54B223-F9BB-4915-8076-42CBCAFEA48C}" srcId="{974B4044-E2C4-4BAD-B240-20CDAF2BFD58}" destId="{13A79398-6F5F-4264-BCEA-F99E6DE2E16C}" srcOrd="1" destOrd="0" parTransId="{C6A0F813-DB11-42F2-A47E-32EF6F9585F9}" sibTransId="{92C1C2E6-6934-4B5C-A010-D3FCF6B47364}"/>
    <dgm:cxn modelId="{80ECB431-84F2-41DC-A6C8-A8106AD06EBC}" type="presOf" srcId="{CE0038FC-B843-4A69-BE99-E3A93E25BC77}" destId="{38C8E0C6-2C53-40E9-8E6F-8662EBCE4B77}" srcOrd="0" destOrd="1" presId="urn:microsoft.com/office/officeart/2005/8/layout/default"/>
    <dgm:cxn modelId="{1B050461-3B4C-4B7E-9942-4DF209C75E10}" type="presOf" srcId="{F486DDBA-1464-46B8-8ED2-036C4D05D763}" destId="{38C8E0C6-2C53-40E9-8E6F-8662EBCE4B77}" srcOrd="0" destOrd="4" presId="urn:microsoft.com/office/officeart/2005/8/layout/default"/>
    <dgm:cxn modelId="{49F3CB88-1B34-4780-B2DB-9EF405976B1D}" srcId="{974B4044-E2C4-4BAD-B240-20CDAF2BFD58}" destId="{F486DDBA-1464-46B8-8ED2-036C4D05D763}" srcOrd="3" destOrd="0" parTransId="{C249964C-FF6D-4076-9E1B-35021DF1A21C}" sibTransId="{98A55839-EB27-43A0-9ED2-91A9330CC91E}"/>
    <dgm:cxn modelId="{86372989-9A2A-45E6-9672-4A43F8F04642}" srcId="{C66EA4B2-D452-4344-9EE1-584C1EAEAAC1}" destId="{974B4044-E2C4-4BAD-B240-20CDAF2BFD58}" srcOrd="0" destOrd="0" parTransId="{261C4376-44D0-49A2-87F2-D2EF947C7E27}" sibTransId="{FADAD6AB-7A68-4B1D-9D1E-02139A617632}"/>
    <dgm:cxn modelId="{4D4D989D-E5AE-42C8-B70E-359729476DA1}" srcId="{974B4044-E2C4-4BAD-B240-20CDAF2BFD58}" destId="{92123A79-8678-48A8-99DA-769CC7B07390}" srcOrd="4" destOrd="0" parTransId="{07A99B1B-2675-422B-8996-BB8AD672C6D6}" sibTransId="{B99FE793-5EA7-448E-BD6E-3EE02FDDEE28}"/>
    <dgm:cxn modelId="{B4EA3BBC-6C85-4145-AA13-6B93288EF281}" type="presOf" srcId="{974B4044-E2C4-4BAD-B240-20CDAF2BFD58}" destId="{38C8E0C6-2C53-40E9-8E6F-8662EBCE4B77}" srcOrd="0" destOrd="0" presId="urn:microsoft.com/office/officeart/2005/8/layout/default"/>
    <dgm:cxn modelId="{446590D1-CD5A-4650-BDEB-ADF337255557}" type="presOf" srcId="{92123A79-8678-48A8-99DA-769CC7B07390}" destId="{38C8E0C6-2C53-40E9-8E6F-8662EBCE4B77}" srcOrd="0" destOrd="5" presId="urn:microsoft.com/office/officeart/2005/8/layout/default"/>
    <dgm:cxn modelId="{7FC526DF-B4FA-452D-AECD-A5B707BB29F5}" srcId="{974B4044-E2C4-4BAD-B240-20CDAF2BFD58}" destId="{6A822A30-DF01-46C4-AEED-89FFACCC4BAA}" srcOrd="5" destOrd="0" parTransId="{9C2018D4-29D5-4A56-A3B2-C6C0D606895A}" sibTransId="{C67C9C1E-9A46-4C84-9256-23C32C566E74}"/>
    <dgm:cxn modelId="{3F8E28EC-0F1D-4395-8A27-FAFA651AEFFE}" type="presOf" srcId="{13A79398-6F5F-4264-BCEA-F99E6DE2E16C}" destId="{38C8E0C6-2C53-40E9-8E6F-8662EBCE4B77}" srcOrd="0" destOrd="2" presId="urn:microsoft.com/office/officeart/2005/8/layout/default"/>
    <dgm:cxn modelId="{5138B6F0-2E22-4DD4-9DDE-AF1A8A885F78}" type="presOf" srcId="{C66EA4B2-D452-4344-9EE1-584C1EAEAAC1}" destId="{662D6071-C7B4-4C36-A306-630A920CACD5}" srcOrd="0" destOrd="0" presId="urn:microsoft.com/office/officeart/2005/8/layout/default"/>
    <dgm:cxn modelId="{EC95A5FD-0543-49A2-8038-A5FA043F7BCE}" type="presOf" srcId="{6A822A30-DF01-46C4-AEED-89FFACCC4BAA}" destId="{38C8E0C6-2C53-40E9-8E6F-8662EBCE4B77}" srcOrd="0" destOrd="6" presId="urn:microsoft.com/office/officeart/2005/8/layout/default"/>
    <dgm:cxn modelId="{4C08C4FF-1224-4C74-8584-6663FC388D11}" srcId="{974B4044-E2C4-4BAD-B240-20CDAF2BFD58}" destId="{2EE4C59F-D219-4C47-8825-7937F6A77EC2}" srcOrd="2" destOrd="0" parTransId="{8D4CE229-4346-495A-A1E0-0058E8663847}" sibTransId="{C73FCAAC-AB75-4B2A-817F-44CD72919BED}"/>
    <dgm:cxn modelId="{EA496B09-58EE-4292-86A6-F480D1CC8CF6}" type="presParOf" srcId="{662D6071-C7B4-4C36-A306-630A920CACD5}" destId="{38C8E0C6-2C53-40E9-8E6F-8662EBCE4B77}"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C8E0C6-2C53-40E9-8E6F-8662EBCE4B77}">
      <dsp:nvSpPr>
        <dsp:cNvPr id="0" name=""/>
        <dsp:cNvSpPr/>
      </dsp:nvSpPr>
      <dsp:spPr>
        <a:xfrm>
          <a:off x="0" y="274648"/>
          <a:ext cx="5147730" cy="308863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Later challenges:</a:t>
          </a:r>
        </a:p>
        <a:p>
          <a:pPr marL="228600" lvl="1" indent="-228600" algn="l" defTabSz="1022350">
            <a:lnSpc>
              <a:spcPct val="90000"/>
            </a:lnSpc>
            <a:spcBef>
              <a:spcPct val="0"/>
            </a:spcBef>
            <a:spcAft>
              <a:spcPct val="15000"/>
            </a:spcAft>
            <a:buChar char="•"/>
          </a:pPr>
          <a:r>
            <a:rPr lang="en-US" sz="2300" kern="1200"/>
            <a:t>Rapidly changing political  landscape</a:t>
          </a:r>
        </a:p>
        <a:p>
          <a:pPr marL="228600" lvl="1" indent="-228600" algn="l" defTabSz="1022350">
            <a:lnSpc>
              <a:spcPct val="90000"/>
            </a:lnSpc>
            <a:spcBef>
              <a:spcPct val="0"/>
            </a:spcBef>
            <a:spcAft>
              <a:spcPct val="15000"/>
            </a:spcAft>
            <a:buChar char="•"/>
          </a:pPr>
          <a:r>
            <a:rPr lang="en-US" sz="2300" kern="1200"/>
            <a:t>Manpower</a:t>
          </a:r>
        </a:p>
        <a:p>
          <a:pPr marL="228600" lvl="1" indent="-228600" algn="l" defTabSz="1022350">
            <a:lnSpc>
              <a:spcPct val="90000"/>
            </a:lnSpc>
            <a:spcBef>
              <a:spcPct val="0"/>
            </a:spcBef>
            <a:spcAft>
              <a:spcPct val="15000"/>
            </a:spcAft>
            <a:buChar char="•"/>
          </a:pPr>
          <a:r>
            <a:rPr lang="en-US" sz="2300" kern="1200"/>
            <a:t>Burnout</a:t>
          </a:r>
        </a:p>
        <a:p>
          <a:pPr marL="228600" lvl="1" indent="-228600" algn="l" defTabSz="1022350">
            <a:lnSpc>
              <a:spcPct val="90000"/>
            </a:lnSpc>
            <a:spcBef>
              <a:spcPct val="0"/>
            </a:spcBef>
            <a:spcAft>
              <a:spcPct val="15000"/>
            </a:spcAft>
            <a:buChar char="•"/>
          </a:pPr>
          <a:r>
            <a:rPr lang="en-US" sz="2300" kern="1200"/>
            <a:t>Changing sympathies</a:t>
          </a:r>
        </a:p>
        <a:p>
          <a:pPr marL="228600" lvl="1" indent="-228600" algn="l" defTabSz="1022350">
            <a:lnSpc>
              <a:spcPct val="90000"/>
            </a:lnSpc>
            <a:spcBef>
              <a:spcPct val="0"/>
            </a:spcBef>
            <a:spcAft>
              <a:spcPct val="15000"/>
            </a:spcAft>
            <a:buChar char="•"/>
          </a:pPr>
          <a:r>
            <a:rPr lang="en-US" sz="2300" kern="1200" dirty="0"/>
            <a:t>BOMBINGS</a:t>
          </a:r>
        </a:p>
        <a:p>
          <a:pPr marL="228600" lvl="1" indent="-228600" algn="l" defTabSz="1022350">
            <a:lnSpc>
              <a:spcPct val="90000"/>
            </a:lnSpc>
            <a:spcBef>
              <a:spcPct val="0"/>
            </a:spcBef>
            <a:spcAft>
              <a:spcPct val="15000"/>
            </a:spcAft>
            <a:buChar char="•"/>
          </a:pPr>
          <a:r>
            <a:rPr lang="en-US" sz="2300" kern="1200"/>
            <a:t>Changing offices due to bombings</a:t>
          </a:r>
        </a:p>
      </dsp:txBody>
      <dsp:txXfrm>
        <a:off x="0" y="274648"/>
        <a:ext cx="5147730" cy="308863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1EC09C-9CDC-48F0-BB82-ED223F986966}" type="datetimeFigureOut">
              <a:rPr lang="en-US" smtClean="0"/>
              <a:t>8/10/2025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46CEE3-4835-4F73-BA0B-02C09C038718}" type="slidenum">
              <a:rPr lang="en-US" smtClean="0"/>
              <a:t>‹#›</a:t>
            </a:fld>
            <a:endParaRPr lang="en-US" dirty="0"/>
          </a:p>
        </p:txBody>
      </p:sp>
    </p:spTree>
    <p:extLst>
      <p:ext uri="{BB962C8B-B14F-4D97-AF65-F5344CB8AC3E}">
        <p14:creationId xmlns:p14="http://schemas.microsoft.com/office/powerpoint/2010/main" val="3579088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932558" y="5870575"/>
            <a:ext cx="1600200" cy="377825"/>
          </a:xfrm>
        </p:spPr>
        <p:txBody>
          <a:bodyPr/>
          <a:lstStyle/>
          <a:p>
            <a:fld id="{9D874152-028B-486A-9CCC-467A5536A7DC}" type="datetime1">
              <a:rPr lang="en-US" smtClean="0"/>
              <a:t>8/10/2025</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1558FF-9F53-4DAD-84A1-1EEE4F190FF1}" type="datetime1">
              <a:rPr lang="en-US" smtClean="0"/>
              <a:t>8/10/2025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8FA1A6-D89D-4E0B-ACDC-F92429034F56}" type="datetime1">
              <a:rPr lang="en-US" smtClean="0"/>
              <a:t>8/10/2025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A382F0-6EA8-4D82-951F-1579D6A93CC4}" type="datetime1">
              <a:rPr lang="en-US" smtClean="0"/>
              <a:t>8/10/2025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BE913C-F349-4CE3-A910-0EA13427FE0D}" type="datetime1">
              <a:rPr lang="en-US" smtClean="0"/>
              <a:t>8/10/2025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D4C5C7-4D27-4EBE-9DB8-92F5F0F40B34}" type="datetime1">
              <a:rPr lang="en-US" smtClean="0"/>
              <a:t>8/10/2025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CDAF82-EDB2-4FBF-83F4-247A1B3455CB}" type="datetime1">
              <a:rPr lang="en-US" smtClean="0"/>
              <a:t>8/10/2025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5E59DB-4C5A-44A3-897C-FF6803F94296}" type="datetime1">
              <a:rPr lang="en-US" smtClean="0"/>
              <a:t>8/10/2025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F6B6E0-E0F8-4800-BD74-7D33DFE5ED7E}" type="datetime1">
              <a:rPr lang="en-US" smtClean="0"/>
              <a:t>8/10/2025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6DC824-D0E7-4046-8B44-4AAD1C4DE2CF}" type="datetime1">
              <a:rPr lang="en-US" smtClean="0"/>
              <a:t>8/10/2025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FC221C-17A4-4F42-9F54-9F7E03AA1BBB}" type="datetime1">
              <a:rPr lang="en-US" smtClean="0"/>
              <a:t>8/10/2025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CD7CBA-5256-42F3-BAB5-33F095514AE3}" type="datetime1">
              <a:rPr lang="en-US" smtClean="0"/>
              <a:t>8/10/2025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B80C04-2E33-403B-B014-7E203A57326C}" type="datetime1">
              <a:rPr lang="en-US" smtClean="0"/>
              <a:t>8/10/2025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92A49D-7D7F-4D69-A8AA-65D6B58C15F2}" type="datetime1">
              <a:rPr lang="en-US" smtClean="0"/>
              <a:t>8/10/2025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09E02903-36C1-4F6B-9F27-EA2305255204}" type="datetime1">
              <a:rPr lang="en-US" smtClean="0"/>
              <a:t>8/10/2025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8BBFA8-C775-4121-A7F6-6851C8035873}" type="datetime1">
              <a:rPr lang="en-US" smtClean="0"/>
              <a:t>8/10/2025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C01760-8EEC-4A4C-BD0D-3CDAAA80A266}" type="datetime1">
              <a:rPr lang="en-US" smtClean="0"/>
              <a:t>8/10/2025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183DE74-4CAD-4852-95E7-A055FD779420}" type="datetime1">
              <a:rPr lang="en-US" smtClean="0"/>
              <a:t>8/10/2025</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hyperlink" Target="https://creativecommons.org/licenses/by-nc-nd/3.0/" TargetMode="External"/><Relationship Id="rId4" Type="http://schemas.openxmlformats.org/officeDocument/2006/relationships/hyperlink" Target="https://www.phantomsandmonsters.com/2014/04/sighanother-holy-grail.html" TargetMode="Externa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eg"/><Relationship Id="rId7" Type="http://schemas.openxmlformats.org/officeDocument/2006/relationships/diagramColors" Target="../diagrams/colors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9" name="Rectangle 88">
            <a:extLst>
              <a:ext uri="{FF2B5EF4-FFF2-40B4-BE49-F238E27FC236}">
                <a16:creationId xmlns:a16="http://schemas.microsoft.com/office/drawing/2014/main" id="{3D1E5586-8BB5-40F6-96C3-2E87DD7CE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63E3F80-D945-4490-916D-6384E6895E6F}"/>
              </a:ext>
            </a:extLst>
          </p:cNvPr>
          <p:cNvSpPr>
            <a:spLocks noGrp="1"/>
          </p:cNvSpPr>
          <p:nvPr>
            <p:ph type="ctrTitle"/>
          </p:nvPr>
        </p:nvSpPr>
        <p:spPr>
          <a:xfrm>
            <a:off x="1993805" y="1354668"/>
            <a:ext cx="8204391" cy="2346475"/>
          </a:xfrm>
        </p:spPr>
        <p:txBody>
          <a:bodyPr>
            <a:normAutofit/>
          </a:bodyPr>
          <a:lstStyle/>
          <a:p>
            <a:pPr algn="ctr"/>
            <a:r>
              <a:rPr lang="en-US" sz="6000" dirty="0"/>
              <a:t>German   WWII Mail censorship Explained</a:t>
            </a:r>
          </a:p>
        </p:txBody>
      </p:sp>
      <p:cxnSp>
        <p:nvCxnSpPr>
          <p:cNvPr id="91" name="Straight Connector 90">
            <a:extLst>
              <a:ext uri="{FF2B5EF4-FFF2-40B4-BE49-F238E27FC236}">
                <a16:creationId xmlns:a16="http://schemas.microsoft.com/office/drawing/2014/main" id="{8A832D40-B9E2-4CE7-9E0A-B35591EA203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45629" y="3810000"/>
            <a:ext cx="50074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616351BD-4BE1-47AD-8B65-1472A3BE63E4}"/>
              </a:ext>
            </a:extLst>
          </p:cNvPr>
          <p:cNvSpPr>
            <a:spLocks noGrp="1"/>
          </p:cNvSpPr>
          <p:nvPr>
            <p:ph type="subTitle" idx="1"/>
          </p:nvPr>
        </p:nvSpPr>
        <p:spPr>
          <a:xfrm>
            <a:off x="2497137" y="3940629"/>
            <a:ext cx="7197726" cy="1240970"/>
          </a:xfrm>
        </p:spPr>
        <p:txBody>
          <a:bodyPr>
            <a:normAutofit/>
          </a:bodyPr>
          <a:lstStyle/>
          <a:p>
            <a:pPr algn="ctr"/>
            <a:r>
              <a:rPr lang="en-US" dirty="0"/>
              <a:t>Christopher Kolker MD</a:t>
            </a:r>
          </a:p>
          <a:p>
            <a:pPr algn="ctr"/>
            <a:r>
              <a:rPr lang="en-US" dirty="0"/>
              <a:t>Board Member, Germany Philatelic Society, </a:t>
            </a:r>
            <a:r>
              <a:rPr lang="en-US" dirty="0" err="1"/>
              <a:t>usa</a:t>
            </a:r>
            <a:endParaRPr lang="en-US" dirty="0"/>
          </a:p>
        </p:txBody>
      </p:sp>
    </p:spTree>
    <p:extLst>
      <p:ext uri="{BB962C8B-B14F-4D97-AF65-F5344CB8AC3E}">
        <p14:creationId xmlns:p14="http://schemas.microsoft.com/office/powerpoint/2010/main" val="280313620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DA21C-F4C7-0E5E-1289-B9BF4E9EECDB}"/>
              </a:ext>
            </a:extLst>
          </p:cNvPr>
          <p:cNvSpPr>
            <a:spLocks noGrp="1"/>
          </p:cNvSpPr>
          <p:nvPr>
            <p:ph type="title"/>
          </p:nvPr>
        </p:nvSpPr>
        <p:spPr>
          <a:xfrm>
            <a:off x="825909" y="808055"/>
            <a:ext cx="3979205" cy="1453363"/>
          </a:xfrm>
        </p:spPr>
        <p:txBody>
          <a:bodyPr vert="horz" lIns="91440" tIns="45720" rIns="91440" bIns="45720" rtlCol="0" anchor="ctr">
            <a:normAutofit/>
          </a:bodyPr>
          <a:lstStyle/>
          <a:p>
            <a:pPr>
              <a:lnSpc>
                <a:spcPct val="90000"/>
              </a:lnSpc>
            </a:pPr>
            <a:r>
              <a:rPr lang="en-US" sz="3300"/>
              <a:t>German Regulations for Censorship in WWII</a:t>
            </a:r>
          </a:p>
        </p:txBody>
      </p:sp>
      <p:sp>
        <p:nvSpPr>
          <p:cNvPr id="4" name="TextBox 3">
            <a:extLst>
              <a:ext uri="{FF2B5EF4-FFF2-40B4-BE49-F238E27FC236}">
                <a16:creationId xmlns:a16="http://schemas.microsoft.com/office/drawing/2014/main" id="{13E4F6D2-0AAA-CBCC-33B3-FA988AD1E28B}"/>
              </a:ext>
            </a:extLst>
          </p:cNvPr>
          <p:cNvSpPr txBox="1"/>
          <p:nvPr/>
        </p:nvSpPr>
        <p:spPr>
          <a:xfrm>
            <a:off x="802178" y="2261420"/>
            <a:ext cx="4002936" cy="3637935"/>
          </a:xfrm>
          <a:prstGeom prst="rect">
            <a:avLst/>
          </a:prstGeom>
        </p:spPr>
        <p:txBody>
          <a:bodyPr vert="horz" lIns="91440" tIns="45720" rIns="91440" bIns="45720" rtlCol="0" anchor="ctr">
            <a:normAutofit/>
          </a:bodyPr>
          <a:lstStyle/>
          <a:p>
            <a:pPr>
              <a:spcAft>
                <a:spcPts val="1000"/>
              </a:spcAft>
              <a:buClr>
                <a:schemeClr val="tx1"/>
              </a:buClr>
              <a:buSzPct val="100000"/>
              <a:buFont typeface="Arial"/>
              <a:buChar char="•"/>
            </a:pPr>
            <a:r>
              <a:rPr lang="en-US" sz="2000" dirty="0"/>
              <a:t>Also, Jews had to identify themselves on mail </a:t>
            </a:r>
            <a:r>
              <a:rPr lang="en-US" sz="2000"/>
              <a:t>by using </a:t>
            </a:r>
            <a:r>
              <a:rPr lang="en-US" sz="2000" dirty="0"/>
              <a:t>the names ‘Sara’ or ‘Israel’</a:t>
            </a:r>
          </a:p>
        </p:txBody>
      </p:sp>
      <p:pic>
        <p:nvPicPr>
          <p:cNvPr id="1026" name="Picture 2" descr="The ghettos – The Holocaust Explained: Designed for schools">
            <a:extLst>
              <a:ext uri="{FF2B5EF4-FFF2-40B4-BE49-F238E27FC236}">
                <a16:creationId xmlns:a16="http://schemas.microsoft.com/office/drawing/2014/main" id="{9D13E44E-0B38-C457-1D31-E9E9CA400A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62" r="8091"/>
          <a:stretch>
            <a:fillRect/>
          </a:stretch>
        </p:blipFill>
        <p:spPr bwMode="auto">
          <a:xfrm>
            <a:off x="5805789" y="675009"/>
            <a:ext cx="5173762" cy="3749040"/>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CD4020-2B6D-F226-5642-D38A71234AEA}"/>
              </a:ext>
            </a:extLst>
          </p:cNvPr>
          <p:cNvSpPr txBox="1"/>
          <p:nvPr/>
        </p:nvSpPr>
        <p:spPr>
          <a:xfrm>
            <a:off x="6133291" y="4705663"/>
            <a:ext cx="4846260" cy="1477328"/>
          </a:xfrm>
          <a:prstGeom prst="rect">
            <a:avLst/>
          </a:prstGeom>
          <a:noFill/>
        </p:spPr>
        <p:txBody>
          <a:bodyPr wrap="square" rtlCol="0">
            <a:spAutoFit/>
          </a:bodyPr>
          <a:lstStyle/>
          <a:p>
            <a:r>
              <a:rPr lang="en-US" dirty="0"/>
              <a:t>This cover, for the chief of police in Berlin, is addressed to Ms. Elene </a:t>
            </a:r>
            <a:r>
              <a:rPr lang="en-US" dirty="0" err="1"/>
              <a:t>Celsner</a:t>
            </a:r>
            <a:r>
              <a:rPr lang="en-US" dirty="0"/>
              <a:t>.  Her name has the “Sara” for a middle name.  Tragically, she had passed away in the </a:t>
            </a:r>
            <a:r>
              <a:rPr lang="en-US" dirty="0" err="1"/>
              <a:t>Theresiendstadt</a:t>
            </a:r>
            <a:r>
              <a:rPr lang="en-US" dirty="0"/>
              <a:t> camp at the hand of the Nazis. </a:t>
            </a:r>
            <a:r>
              <a:rPr lang="en-US" sz="1200" dirty="0"/>
              <a:t>From the Holocaust Project.</a:t>
            </a:r>
          </a:p>
        </p:txBody>
      </p:sp>
    </p:spTree>
    <p:extLst>
      <p:ext uri="{BB962C8B-B14F-4D97-AF65-F5344CB8AC3E}">
        <p14:creationId xmlns:p14="http://schemas.microsoft.com/office/powerpoint/2010/main" val="3085229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9EA5B-77CD-FED6-8E11-9606BF37E6A8}"/>
              </a:ext>
            </a:extLst>
          </p:cNvPr>
          <p:cNvSpPr>
            <a:spLocks noGrp="1"/>
          </p:cNvSpPr>
          <p:nvPr>
            <p:ph type="title"/>
          </p:nvPr>
        </p:nvSpPr>
        <p:spPr>
          <a:xfrm>
            <a:off x="569069" y="609600"/>
            <a:ext cx="10131425" cy="1456267"/>
          </a:xfrm>
        </p:spPr>
        <p:txBody>
          <a:bodyPr/>
          <a:lstStyle/>
          <a:p>
            <a:pPr algn="ctr"/>
            <a:r>
              <a:rPr lang="en-US" dirty="0"/>
              <a:t>The Geographic Catchment areas</a:t>
            </a:r>
          </a:p>
        </p:txBody>
      </p:sp>
      <p:sp>
        <p:nvSpPr>
          <p:cNvPr id="4" name="TextBox 3">
            <a:extLst>
              <a:ext uri="{FF2B5EF4-FFF2-40B4-BE49-F238E27FC236}">
                <a16:creationId xmlns:a16="http://schemas.microsoft.com/office/drawing/2014/main" id="{F189769D-F169-F067-6378-DE5D1A0B726E}"/>
              </a:ext>
            </a:extLst>
          </p:cNvPr>
          <p:cNvSpPr txBox="1"/>
          <p:nvPr/>
        </p:nvSpPr>
        <p:spPr>
          <a:xfrm>
            <a:off x="1011677" y="2178996"/>
            <a:ext cx="10379412" cy="3970318"/>
          </a:xfrm>
          <a:prstGeom prst="rect">
            <a:avLst/>
          </a:prstGeom>
          <a:noFill/>
        </p:spPr>
        <p:txBody>
          <a:bodyPr wrap="square" rtlCol="0">
            <a:spAutoFit/>
          </a:bodyPr>
          <a:lstStyle/>
          <a:p>
            <a:r>
              <a:rPr lang="en-US" dirty="0"/>
              <a:t>All foreign mail, with a few exceptions to be discussed later, went to one of seven designated ABPs (</a:t>
            </a:r>
            <a:r>
              <a:rPr lang="en-US" dirty="0" err="1"/>
              <a:t>Auslandsbriefprüfstelle</a:t>
            </a:r>
            <a:r>
              <a:rPr lang="en-US" dirty="0"/>
              <a:t>) foreign letter censorship office:</a:t>
            </a:r>
          </a:p>
          <a:p>
            <a:endParaRPr lang="en-US" dirty="0"/>
          </a:p>
          <a:p>
            <a:pPr marL="342900" indent="-342900">
              <a:buAutoNum type="alphaLcPeriod"/>
            </a:pPr>
            <a:r>
              <a:rPr lang="en-US" dirty="0"/>
              <a:t>Königsberg:  Estonia, Latvia, and Lithuania (from June 1941, Ostland)</a:t>
            </a:r>
          </a:p>
          <a:p>
            <a:pPr marL="342900" indent="-342900">
              <a:buAutoNum type="alphaLcPeriod"/>
            </a:pPr>
            <a:r>
              <a:rPr lang="en-US" dirty="0"/>
              <a:t>Berlin: Sweden, Finland, and occupied Ukraine; Before June 1941, the Soviet Union, the Far East, and the Americas if via Siberia; and Iran and Afghanistan (until September 1941); Denmark and Norway airmail only.</a:t>
            </a:r>
          </a:p>
          <a:p>
            <a:pPr marL="342900" indent="-342900">
              <a:buAutoNum type="alphaLcPeriod"/>
            </a:pPr>
            <a:r>
              <a:rPr lang="en-US" dirty="0"/>
              <a:t>Koln (Cologne):  Belgium, Holland, and parts of Northern and eastern France, and the Channel Islands; mail from occupied France to Germany</a:t>
            </a:r>
          </a:p>
          <a:p>
            <a:pPr marL="342900" indent="-342900">
              <a:buAutoNum type="alphaLcPeriod"/>
            </a:pPr>
            <a:r>
              <a:rPr lang="en-US" dirty="0"/>
              <a:t>Munchen: Italy, Portugal, Spain, and (from April 1943) Switzerland;</a:t>
            </a:r>
          </a:p>
          <a:p>
            <a:pPr marL="342900" indent="-342900">
              <a:buAutoNum type="alphaLcPeriod"/>
            </a:pPr>
            <a:r>
              <a:rPr lang="en-US" dirty="0"/>
              <a:t>Frankfurt:  France, North and South America (until December 1941), and (until March 1943) Switzerland</a:t>
            </a:r>
          </a:p>
          <a:p>
            <a:pPr marL="342900" indent="-342900">
              <a:buAutoNum type="alphaLcPeriod"/>
            </a:pPr>
            <a:r>
              <a:rPr lang="en-US" dirty="0"/>
              <a:t>Hamburg:  Denmark and Norway (if surface mail)</a:t>
            </a:r>
          </a:p>
          <a:p>
            <a:pPr marL="342900" indent="-342900">
              <a:buAutoNum type="alphaLcPeriod"/>
            </a:pPr>
            <a:r>
              <a:rPr lang="en-US" dirty="0"/>
              <a:t>Wien (Vienna):  Slovakia, Hungary, Croatia, Servia, Romania, Bulgaria, Greece, and Turkey</a:t>
            </a:r>
          </a:p>
          <a:p>
            <a:pPr marL="342900" indent="-342900">
              <a:buAutoNum type="alphaLcPeriod"/>
            </a:pPr>
            <a:endParaRPr lang="en-US" dirty="0"/>
          </a:p>
        </p:txBody>
      </p:sp>
    </p:spTree>
    <p:extLst>
      <p:ext uri="{BB962C8B-B14F-4D97-AF65-F5344CB8AC3E}">
        <p14:creationId xmlns:p14="http://schemas.microsoft.com/office/powerpoint/2010/main" val="3945167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EDA26-796A-A846-939F-367EF2A2D370}"/>
              </a:ext>
            </a:extLst>
          </p:cNvPr>
          <p:cNvSpPr>
            <a:spLocks noGrp="1"/>
          </p:cNvSpPr>
          <p:nvPr>
            <p:ph type="title"/>
          </p:nvPr>
        </p:nvSpPr>
        <p:spPr/>
        <p:txBody>
          <a:bodyPr/>
          <a:lstStyle/>
          <a:p>
            <a:r>
              <a:rPr lang="en-US" dirty="0"/>
              <a:t>The Geographic Catchment Areas, continued</a:t>
            </a:r>
          </a:p>
        </p:txBody>
      </p:sp>
      <p:sp>
        <p:nvSpPr>
          <p:cNvPr id="4" name="TextBox 3">
            <a:extLst>
              <a:ext uri="{FF2B5EF4-FFF2-40B4-BE49-F238E27FC236}">
                <a16:creationId xmlns:a16="http://schemas.microsoft.com/office/drawing/2014/main" id="{9E286E71-06EF-6F66-2AA3-F04EE54BE127}"/>
              </a:ext>
            </a:extLst>
          </p:cNvPr>
          <p:cNvSpPr txBox="1"/>
          <p:nvPr/>
        </p:nvSpPr>
        <p:spPr>
          <a:xfrm>
            <a:off x="1274323" y="2285999"/>
            <a:ext cx="8774349" cy="3970318"/>
          </a:xfrm>
          <a:prstGeom prst="rect">
            <a:avLst/>
          </a:prstGeom>
          <a:noFill/>
        </p:spPr>
        <p:txBody>
          <a:bodyPr wrap="square" rtlCol="0">
            <a:spAutoFit/>
          </a:bodyPr>
          <a:lstStyle/>
          <a:p>
            <a:pPr marL="342900" indent="-342900">
              <a:buAutoNum type="alphaLcPeriod" startAt="11"/>
            </a:pPr>
            <a:r>
              <a:rPr lang="en-US" dirty="0" err="1"/>
              <a:t>Kopenhagen</a:t>
            </a:r>
            <a:r>
              <a:rPr lang="en-US" dirty="0"/>
              <a:t>:  between Denmark and the rest of Scandinavia</a:t>
            </a:r>
          </a:p>
          <a:p>
            <a:pPr marL="342900" indent="-342900">
              <a:buAutoNum type="alphaLcPeriod" startAt="11"/>
            </a:pPr>
            <a:r>
              <a:rPr lang="en-US" dirty="0"/>
              <a:t>Lyon:  between France and Switzerland</a:t>
            </a:r>
          </a:p>
          <a:p>
            <a:pPr marL="342900" indent="-342900">
              <a:buAutoNum type="alphaLcPeriod" startAt="14"/>
            </a:pPr>
            <a:r>
              <a:rPr lang="en-US" dirty="0"/>
              <a:t>Nancy: Between France and other countries after an e </a:t>
            </a:r>
            <a:r>
              <a:rPr lang="en-US" dirty="0" err="1"/>
              <a:t>inBordaux</a:t>
            </a:r>
            <a:r>
              <a:rPr lang="en-US" dirty="0"/>
              <a:t>, then Paris, and then Lyon closed.</a:t>
            </a:r>
          </a:p>
          <a:p>
            <a:pPr marL="342900" indent="-342900">
              <a:buAutoNum type="alphaLcPeriod" startAt="14"/>
            </a:pPr>
            <a:r>
              <a:rPr lang="en-US" dirty="0"/>
              <a:t>Oslo:  between Norway and Denmark, Sweden</a:t>
            </a:r>
          </a:p>
          <a:p>
            <a:pPr marL="342900" indent="-342900">
              <a:buAutoNum type="alphaLcPeriod" startAt="20"/>
            </a:pPr>
            <a:r>
              <a:rPr lang="en-US" dirty="0"/>
              <a:t>Trondheim:  Between central/northern Norway and Sweden, Finland</a:t>
            </a:r>
          </a:p>
          <a:p>
            <a:pPr marL="400050" indent="-400050">
              <a:buAutoNum type="romanLcPeriod" startAt="10"/>
            </a:pPr>
            <a:r>
              <a:rPr lang="en-US" dirty="0"/>
              <a:t>Paris:  Between unoccupied and occupied zones of France; from late 1943 transit mail between enemy countries and Switzerland, and between France and Spain, Belgium and Holland</a:t>
            </a:r>
          </a:p>
          <a:p>
            <a:pPr marL="342900" indent="-342900">
              <a:buAutoNum type="alphaLcPeriod" startAt="25"/>
            </a:pPr>
            <a:r>
              <a:rPr lang="en-US" dirty="0"/>
              <a:t>Bordeaux:  inter-zone French mail; between Spain and occupied France; some mail between enemy countries and Switzerland.</a:t>
            </a:r>
          </a:p>
          <a:p>
            <a:pPr marL="342900" indent="-342900">
              <a:buAutoNum type="alphaLcPeriod" startAt="25"/>
            </a:pPr>
            <a:endParaRPr lang="en-US" dirty="0"/>
          </a:p>
          <a:p>
            <a:r>
              <a:rPr lang="en-US" dirty="0"/>
              <a:t>h.   Hof:  inside Germany, in late 1944, when borders were rapidly contracting;  served a 		       variety of geographic locations.</a:t>
            </a:r>
          </a:p>
        </p:txBody>
      </p:sp>
    </p:spTree>
    <p:extLst>
      <p:ext uri="{BB962C8B-B14F-4D97-AF65-F5344CB8AC3E}">
        <p14:creationId xmlns:p14="http://schemas.microsoft.com/office/powerpoint/2010/main" val="3870248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3B3D6-5130-94AD-E639-91E8BFD35DF5}"/>
              </a:ext>
            </a:extLst>
          </p:cNvPr>
          <p:cNvSpPr>
            <a:spLocks noGrp="1"/>
          </p:cNvSpPr>
          <p:nvPr>
            <p:ph type="title"/>
          </p:nvPr>
        </p:nvSpPr>
        <p:spPr/>
        <p:txBody>
          <a:bodyPr/>
          <a:lstStyle/>
          <a:p>
            <a:r>
              <a:rPr lang="en-US" dirty="0"/>
              <a:t>A classic Example of the German censorship cachet</a:t>
            </a:r>
          </a:p>
        </p:txBody>
      </p:sp>
      <p:pic>
        <p:nvPicPr>
          <p:cNvPr id="3074" name="Picture 2" descr="1943 NORWAY - SWEDEN..WW2 GERMAN CENSORSHIP at TRONDHEIM.. [20892] - Mike  White UK Postal History">
            <a:extLst>
              <a:ext uri="{FF2B5EF4-FFF2-40B4-BE49-F238E27FC236}">
                <a16:creationId xmlns:a16="http://schemas.microsoft.com/office/drawing/2014/main" id="{D818B96D-F8DE-B2EA-639C-3E349BB8F3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414" t="24554" r="3997"/>
          <a:stretch>
            <a:fillRect/>
          </a:stretch>
        </p:blipFill>
        <p:spPr bwMode="auto">
          <a:xfrm>
            <a:off x="6293796" y="2354093"/>
            <a:ext cx="3511685" cy="37604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049739E-323C-B551-C508-50FE77C40338}"/>
              </a:ext>
            </a:extLst>
          </p:cNvPr>
          <p:cNvSpPr txBox="1"/>
          <p:nvPr/>
        </p:nvSpPr>
        <p:spPr>
          <a:xfrm>
            <a:off x="1635369" y="2444262"/>
            <a:ext cx="3393831" cy="2308324"/>
          </a:xfrm>
          <a:prstGeom prst="rect">
            <a:avLst/>
          </a:prstGeom>
          <a:noFill/>
        </p:spPr>
        <p:txBody>
          <a:bodyPr wrap="square" rtlCol="0">
            <a:spAutoFit/>
          </a:bodyPr>
          <a:lstStyle/>
          <a:p>
            <a:r>
              <a:rPr lang="en-US" dirty="0"/>
              <a:t>A classic German cachet, taken from a letter from Sweden to Norway in November 1942.  The “t”  is for Trondheim, which took care of censoring incoming and outgoing mail to and from most of Norway, part of Sweden and Finland.</a:t>
            </a:r>
          </a:p>
        </p:txBody>
      </p:sp>
    </p:spTree>
    <p:extLst>
      <p:ext uri="{BB962C8B-B14F-4D97-AF65-F5344CB8AC3E}">
        <p14:creationId xmlns:p14="http://schemas.microsoft.com/office/powerpoint/2010/main" val="4220118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22378-84D7-4ED9-BB2E-946A0E5E14E7}"/>
              </a:ext>
            </a:extLst>
          </p:cNvPr>
          <p:cNvSpPr>
            <a:spLocks noGrp="1"/>
          </p:cNvSpPr>
          <p:nvPr>
            <p:ph type="title"/>
          </p:nvPr>
        </p:nvSpPr>
        <p:spPr/>
        <p:txBody>
          <a:bodyPr/>
          <a:lstStyle/>
          <a:p>
            <a:pPr algn="ctr"/>
            <a:r>
              <a:rPr lang="en-US" dirty="0" err="1"/>
              <a:t>Auslandsleitstellen</a:t>
            </a:r>
            <a:endParaRPr lang="en-US" dirty="0"/>
          </a:p>
        </p:txBody>
      </p:sp>
      <p:sp>
        <p:nvSpPr>
          <p:cNvPr id="3" name="Content Placeholder 2">
            <a:extLst>
              <a:ext uri="{FF2B5EF4-FFF2-40B4-BE49-F238E27FC236}">
                <a16:creationId xmlns:a16="http://schemas.microsoft.com/office/drawing/2014/main" id="{09CB562A-629F-E9FF-B638-1527D0E05EB4}"/>
              </a:ext>
            </a:extLst>
          </p:cNvPr>
          <p:cNvSpPr>
            <a:spLocks noGrp="1"/>
          </p:cNvSpPr>
          <p:nvPr>
            <p:ph idx="1"/>
          </p:nvPr>
        </p:nvSpPr>
        <p:spPr>
          <a:xfrm>
            <a:off x="685801" y="2142067"/>
            <a:ext cx="5486399" cy="3649133"/>
          </a:xfrm>
        </p:spPr>
        <p:txBody>
          <a:bodyPr/>
          <a:lstStyle/>
          <a:p>
            <a:r>
              <a:rPr lang="en-US" dirty="0"/>
              <a:t>This is foreign mail routing offices that were outside this censorship apparatus.  They tended to be at railway stations, etc. around major metropolitan areas.  They were there to take out sensitive mail like from </a:t>
            </a:r>
          </a:p>
          <a:p>
            <a:pPr lvl="1"/>
            <a:r>
              <a:rPr lang="en-US" dirty="0"/>
              <a:t>Government ministries</a:t>
            </a:r>
          </a:p>
          <a:p>
            <a:pPr lvl="1"/>
            <a:r>
              <a:rPr lang="en-US" dirty="0"/>
              <a:t>Political officials</a:t>
            </a:r>
          </a:p>
          <a:p>
            <a:pPr lvl="1"/>
            <a:r>
              <a:rPr lang="en-US" dirty="0"/>
              <a:t>Nazi party offices</a:t>
            </a:r>
          </a:p>
          <a:p>
            <a:pPr lvl="1"/>
            <a:r>
              <a:rPr lang="en-US" dirty="0"/>
              <a:t>Reichspost and </a:t>
            </a:r>
            <a:r>
              <a:rPr lang="en-US" dirty="0" err="1"/>
              <a:t>Reichsbahn</a:t>
            </a:r>
            <a:r>
              <a:rPr lang="en-US" dirty="0"/>
              <a:t> dealings</a:t>
            </a:r>
          </a:p>
          <a:p>
            <a:pPr marL="0" indent="0">
              <a:buNone/>
            </a:pPr>
            <a:r>
              <a:rPr lang="en-US" dirty="0"/>
              <a:t>These would be placed with an “L” and usually the code of the city,  and thus would no longer be examined.</a:t>
            </a:r>
          </a:p>
        </p:txBody>
      </p:sp>
      <p:pic>
        <p:nvPicPr>
          <p:cNvPr id="5" name="Picture 4">
            <a:extLst>
              <a:ext uri="{FF2B5EF4-FFF2-40B4-BE49-F238E27FC236}">
                <a16:creationId xmlns:a16="http://schemas.microsoft.com/office/drawing/2014/main" id="{F4737D14-02AC-1E95-FF72-295D312D5CE4}"/>
              </a:ext>
            </a:extLst>
          </p:cNvPr>
          <p:cNvPicPr>
            <a:picLocks noChangeAspect="1"/>
          </p:cNvPicPr>
          <p:nvPr/>
        </p:nvPicPr>
        <p:blipFill>
          <a:blip r:embed="rId2"/>
          <a:stretch>
            <a:fillRect/>
          </a:stretch>
        </p:blipFill>
        <p:spPr>
          <a:xfrm>
            <a:off x="6096000" y="2385776"/>
            <a:ext cx="5579093" cy="3108960"/>
          </a:xfrm>
          <a:prstGeom prst="rect">
            <a:avLst/>
          </a:prstGeom>
        </p:spPr>
      </p:pic>
      <p:sp>
        <p:nvSpPr>
          <p:cNvPr id="6" name="TextBox 5">
            <a:extLst>
              <a:ext uri="{FF2B5EF4-FFF2-40B4-BE49-F238E27FC236}">
                <a16:creationId xmlns:a16="http://schemas.microsoft.com/office/drawing/2014/main" id="{788E7D1F-B4B7-2B80-D14F-77F8AB514E97}"/>
              </a:ext>
            </a:extLst>
          </p:cNvPr>
          <p:cNvSpPr txBox="1"/>
          <p:nvPr/>
        </p:nvSpPr>
        <p:spPr>
          <a:xfrm>
            <a:off x="7465307" y="5736594"/>
            <a:ext cx="2840477" cy="261610"/>
          </a:xfrm>
          <a:prstGeom prst="rect">
            <a:avLst/>
          </a:prstGeom>
          <a:noFill/>
        </p:spPr>
        <p:txBody>
          <a:bodyPr wrap="square" rtlCol="0">
            <a:spAutoFit/>
          </a:bodyPr>
          <a:lstStyle/>
          <a:p>
            <a:r>
              <a:rPr lang="en-US" sz="1100" i="1" dirty="0"/>
              <a:t>Taken from Ruid Anders’ presentation in 2020</a:t>
            </a:r>
          </a:p>
        </p:txBody>
      </p:sp>
    </p:spTree>
    <p:extLst>
      <p:ext uri="{BB962C8B-B14F-4D97-AF65-F5344CB8AC3E}">
        <p14:creationId xmlns:p14="http://schemas.microsoft.com/office/powerpoint/2010/main" val="1250790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9D2AF-4600-1A2C-38B7-FE32250D9423}"/>
              </a:ext>
            </a:extLst>
          </p:cNvPr>
          <p:cNvSpPr>
            <a:spLocks noGrp="1"/>
          </p:cNvSpPr>
          <p:nvPr>
            <p:ph type="title"/>
          </p:nvPr>
        </p:nvSpPr>
        <p:spPr/>
        <p:txBody>
          <a:bodyPr/>
          <a:lstStyle/>
          <a:p>
            <a:pPr algn="ctr"/>
            <a:r>
              <a:rPr lang="en-US" dirty="0" err="1"/>
              <a:t>Auslandsleitstellen</a:t>
            </a:r>
            <a:endParaRPr lang="en-US" dirty="0"/>
          </a:p>
        </p:txBody>
      </p:sp>
      <p:sp>
        <p:nvSpPr>
          <p:cNvPr id="3" name="Content Placeholder 2">
            <a:extLst>
              <a:ext uri="{FF2B5EF4-FFF2-40B4-BE49-F238E27FC236}">
                <a16:creationId xmlns:a16="http://schemas.microsoft.com/office/drawing/2014/main" id="{35961EBC-5E93-CB10-5AF4-239D8C404D7A}"/>
              </a:ext>
            </a:extLst>
          </p:cNvPr>
          <p:cNvSpPr>
            <a:spLocks noGrp="1"/>
          </p:cNvSpPr>
          <p:nvPr>
            <p:ph idx="1"/>
          </p:nvPr>
        </p:nvSpPr>
        <p:spPr>
          <a:xfrm>
            <a:off x="3236977" y="2414016"/>
            <a:ext cx="5539154" cy="3304032"/>
          </a:xfrm>
        </p:spPr>
        <p:txBody>
          <a:bodyPr>
            <a:normAutofit/>
          </a:bodyPr>
          <a:lstStyle/>
          <a:p>
            <a:r>
              <a:rPr lang="en-US" sz="2400" dirty="0"/>
              <a:t>Interestingly, these are rare, except for those associated with Cologne and Berlin</a:t>
            </a:r>
          </a:p>
          <a:p>
            <a:r>
              <a:rPr lang="en-US" sz="2400" dirty="0"/>
              <a:t>Also, there have been no L-f or L-g.  Why? ( Perhaps  because those two offices of Hamburg and Vienna  were located at the post offices themselves?)</a:t>
            </a:r>
          </a:p>
        </p:txBody>
      </p:sp>
    </p:spTree>
    <p:extLst>
      <p:ext uri="{BB962C8B-B14F-4D97-AF65-F5344CB8AC3E}">
        <p14:creationId xmlns:p14="http://schemas.microsoft.com/office/powerpoint/2010/main" val="2029851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561CC-3BCF-7E7D-35F0-5A6859DB81D4}"/>
              </a:ext>
            </a:extLst>
          </p:cNvPr>
          <p:cNvSpPr>
            <a:spLocks noGrp="1"/>
          </p:cNvSpPr>
          <p:nvPr>
            <p:ph type="title"/>
          </p:nvPr>
        </p:nvSpPr>
        <p:spPr/>
        <p:txBody>
          <a:bodyPr/>
          <a:lstStyle/>
          <a:p>
            <a:pPr algn="ctr"/>
            <a:r>
              <a:rPr lang="en-US" dirty="0"/>
              <a:t>Transit mail</a:t>
            </a:r>
          </a:p>
        </p:txBody>
      </p:sp>
      <p:sp>
        <p:nvSpPr>
          <p:cNvPr id="3" name="Content Placeholder 2">
            <a:extLst>
              <a:ext uri="{FF2B5EF4-FFF2-40B4-BE49-F238E27FC236}">
                <a16:creationId xmlns:a16="http://schemas.microsoft.com/office/drawing/2014/main" id="{4CC20AED-55C7-4441-CE7E-645AC79E69AF}"/>
              </a:ext>
            </a:extLst>
          </p:cNvPr>
          <p:cNvSpPr>
            <a:spLocks noGrp="1"/>
          </p:cNvSpPr>
          <p:nvPr>
            <p:ph idx="1"/>
          </p:nvPr>
        </p:nvSpPr>
        <p:spPr/>
        <p:txBody>
          <a:bodyPr/>
          <a:lstStyle/>
          <a:p>
            <a:r>
              <a:rPr lang="en-US" dirty="0"/>
              <a:t>Transit mail is mail that is passing through Germany from one foreign country to another.  Three categories exist:</a:t>
            </a:r>
          </a:p>
          <a:p>
            <a:pPr lvl="1"/>
            <a:r>
              <a:rPr lang="en-US" dirty="0" err="1"/>
              <a:t>Nictfeindlich</a:t>
            </a:r>
            <a:r>
              <a:rPr lang="en-US" dirty="0"/>
              <a:t> (non-hostile countries) Mail between two of these were not censored</a:t>
            </a:r>
          </a:p>
          <a:p>
            <a:pPr lvl="1"/>
            <a:r>
              <a:rPr lang="en-US" dirty="0"/>
              <a:t>Von </a:t>
            </a:r>
            <a:r>
              <a:rPr lang="en-US" dirty="0" err="1"/>
              <a:t>deutschen</a:t>
            </a:r>
            <a:r>
              <a:rPr lang="en-US" dirty="0"/>
              <a:t> </a:t>
            </a:r>
            <a:r>
              <a:rPr lang="en-US" dirty="0" err="1"/>
              <a:t>Truppen</a:t>
            </a:r>
            <a:r>
              <a:rPr lang="en-US" dirty="0"/>
              <a:t> </a:t>
            </a:r>
            <a:r>
              <a:rPr lang="en-US" dirty="0" err="1"/>
              <a:t>besetzt</a:t>
            </a:r>
            <a:r>
              <a:rPr lang="en-US" dirty="0"/>
              <a:t> (those occupied by German troops) – if the piece was to or from an occupied country, it was censored</a:t>
            </a:r>
          </a:p>
          <a:p>
            <a:pPr lvl="1"/>
            <a:r>
              <a:rPr lang="en-US" dirty="0" err="1"/>
              <a:t>Feindlander</a:t>
            </a:r>
            <a:r>
              <a:rPr lang="en-US" dirty="0"/>
              <a:t> (enemy countries and occupied France) – if it was either to or from one of these countries, it was censored</a:t>
            </a:r>
          </a:p>
        </p:txBody>
      </p:sp>
    </p:spTree>
    <p:extLst>
      <p:ext uri="{BB962C8B-B14F-4D97-AF65-F5344CB8AC3E}">
        <p14:creationId xmlns:p14="http://schemas.microsoft.com/office/powerpoint/2010/main" val="1823141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F9DCE-E9F4-3F7C-1BBD-F7082AB29DBF}"/>
              </a:ext>
            </a:extLst>
          </p:cNvPr>
          <p:cNvSpPr>
            <a:spLocks noGrp="1"/>
          </p:cNvSpPr>
          <p:nvPr>
            <p:ph type="title"/>
          </p:nvPr>
        </p:nvSpPr>
        <p:spPr>
          <a:xfrm>
            <a:off x="685801" y="609600"/>
            <a:ext cx="6143423" cy="1456267"/>
          </a:xfrm>
        </p:spPr>
        <p:txBody>
          <a:bodyPr>
            <a:normAutofit/>
          </a:bodyPr>
          <a:lstStyle/>
          <a:p>
            <a:r>
              <a:rPr lang="en-US" dirty="0"/>
              <a:t>Transit mail Censorship Rules</a:t>
            </a:r>
          </a:p>
        </p:txBody>
      </p:sp>
      <p:sp>
        <p:nvSpPr>
          <p:cNvPr id="3" name="Content Placeholder 2">
            <a:extLst>
              <a:ext uri="{FF2B5EF4-FFF2-40B4-BE49-F238E27FC236}">
                <a16:creationId xmlns:a16="http://schemas.microsoft.com/office/drawing/2014/main" id="{DE104124-85FA-9454-35B6-3F7B74E171C3}"/>
              </a:ext>
            </a:extLst>
          </p:cNvPr>
          <p:cNvSpPr>
            <a:spLocks noGrp="1"/>
          </p:cNvSpPr>
          <p:nvPr>
            <p:ph idx="1"/>
          </p:nvPr>
        </p:nvSpPr>
        <p:spPr>
          <a:xfrm>
            <a:off x="685801" y="2142067"/>
            <a:ext cx="6143423" cy="3830715"/>
          </a:xfrm>
        </p:spPr>
        <p:txBody>
          <a:bodyPr>
            <a:normAutofit/>
          </a:bodyPr>
          <a:lstStyle/>
          <a:p>
            <a:r>
              <a:rPr lang="en-US" sz="2400" b="1" dirty="0"/>
              <a:t>Transit mail between occupied and neutral countries – censored by destination.  </a:t>
            </a:r>
          </a:p>
          <a:p>
            <a:pPr lvl="1"/>
            <a:r>
              <a:rPr lang="en-US" dirty="0"/>
              <a:t>For example, Lithuania to Italy, should have been censored in Munich not Königsberg</a:t>
            </a:r>
          </a:p>
          <a:p>
            <a:r>
              <a:rPr lang="en-US" sz="2400" b="1" dirty="0"/>
              <a:t>Transit mail between a neutral country and an Axis country  may or may not be censored</a:t>
            </a:r>
          </a:p>
          <a:p>
            <a:pPr marL="0" indent="0">
              <a:buNone/>
            </a:pPr>
            <a:endParaRPr lang="en-US" sz="2000" dirty="0"/>
          </a:p>
          <a:p>
            <a:r>
              <a:rPr lang="en-US" sz="1600" dirty="0"/>
              <a:t>This cover, front and back, is from Feldpost #07764 in northern Norway to Vorarlberg, Austria.  It has Christmas seal stamps, but no real postage.  It was not censored!</a:t>
            </a:r>
          </a:p>
        </p:txBody>
      </p:sp>
      <p:pic>
        <p:nvPicPr>
          <p:cNvPr id="10244" name="Picture 4">
            <a:extLst>
              <a:ext uri="{FF2B5EF4-FFF2-40B4-BE49-F238E27FC236}">
                <a16:creationId xmlns:a16="http://schemas.microsoft.com/office/drawing/2014/main" id="{1FDF63C1-7A86-87F9-0626-559C635300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880" r="7727" b="-1"/>
          <a:stretch>
            <a:fillRect/>
          </a:stretch>
        </p:blipFill>
        <p:spPr bwMode="auto">
          <a:xfrm>
            <a:off x="8888133" y="4144246"/>
            <a:ext cx="3302966" cy="2717299"/>
          </a:xfrm>
          <a:custGeom>
            <a:avLst/>
            <a:gdLst/>
            <a:ahLst/>
            <a:cxnLst/>
            <a:rect l="l" t="t" r="r" b="b"/>
            <a:pathLst>
              <a:path w="3039855" h="2500842">
                <a:moveTo>
                  <a:pt x="1663658" y="0"/>
                </a:moveTo>
                <a:cubicBezTo>
                  <a:pt x="2180490" y="0"/>
                  <a:pt x="2642278" y="235674"/>
                  <a:pt x="2947417" y="605417"/>
                </a:cubicBezTo>
                <a:lnTo>
                  <a:pt x="3039855" y="729032"/>
                </a:lnTo>
                <a:lnTo>
                  <a:pt x="3039855" y="2500842"/>
                </a:lnTo>
                <a:lnTo>
                  <a:pt x="226952" y="2500842"/>
                </a:lnTo>
                <a:lnTo>
                  <a:pt x="155401" y="2366679"/>
                </a:lnTo>
                <a:cubicBezTo>
                  <a:pt x="55691" y="2153127"/>
                  <a:pt x="0" y="1914896"/>
                  <a:pt x="0" y="1663658"/>
                </a:cubicBezTo>
                <a:cubicBezTo>
                  <a:pt x="0" y="744845"/>
                  <a:pt x="744845" y="0"/>
                  <a:pt x="1663658" y="0"/>
                </a:cubicBezTo>
                <a:close/>
              </a:path>
            </a:pathLst>
          </a:custGeom>
          <a:noFill/>
          <a:extLst>
            <a:ext uri="{909E8E84-426E-40DD-AFC4-6F175D3DCCD1}">
              <a14:hiddenFill xmlns:a14="http://schemas.microsoft.com/office/drawing/2010/main">
                <a:solidFill>
                  <a:srgbClr val="FFFFFF"/>
                </a:solidFill>
              </a14:hiddenFill>
            </a:ext>
          </a:extLst>
        </p:spPr>
      </p:pic>
      <p:grpSp>
        <p:nvGrpSpPr>
          <p:cNvPr id="10249" name="Group 10248">
            <a:extLst>
              <a:ext uri="{FF2B5EF4-FFF2-40B4-BE49-F238E27FC236}">
                <a16:creationId xmlns:a16="http://schemas.microsoft.com/office/drawing/2014/main" id="{58B25CAD-A790-499A-926B-116E10915E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1267604">
            <a:off x="8565602" y="3905595"/>
            <a:ext cx="3639934" cy="3163289"/>
            <a:chOff x="5281603" y="104899"/>
            <a:chExt cx="6910397" cy="6005491"/>
          </a:xfrm>
        </p:grpSpPr>
        <p:sp>
          <p:nvSpPr>
            <p:cNvPr id="10250" name="Freeform 98">
              <a:extLst>
                <a:ext uri="{FF2B5EF4-FFF2-40B4-BE49-F238E27FC236}">
                  <a16:creationId xmlns:a16="http://schemas.microsoft.com/office/drawing/2014/main" id="{76E29510-9A59-43B9-BA40-BF403A9F63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51" name="Group 10250">
              <a:extLst>
                <a:ext uri="{FF2B5EF4-FFF2-40B4-BE49-F238E27FC236}">
                  <a16:creationId xmlns:a16="http://schemas.microsoft.com/office/drawing/2014/main" id="{D41DCF14-C3EC-4A84-9BCB-CE73743063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10252" name="Straight Connector 10251">
                <a:extLst>
                  <a:ext uri="{FF2B5EF4-FFF2-40B4-BE49-F238E27FC236}">
                    <a16:creationId xmlns:a16="http://schemas.microsoft.com/office/drawing/2014/main" id="{323473CE-82AD-4D8D-A232-68772F8249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53" name="Straight Connector 10252">
                <a:extLst>
                  <a:ext uri="{FF2B5EF4-FFF2-40B4-BE49-F238E27FC236}">
                    <a16:creationId xmlns:a16="http://schemas.microsoft.com/office/drawing/2014/main" id="{6C67ADA3-E620-4348-8071-F9721E422B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54" name="Straight Connector 10253">
                <a:extLst>
                  <a:ext uri="{FF2B5EF4-FFF2-40B4-BE49-F238E27FC236}">
                    <a16:creationId xmlns:a16="http://schemas.microsoft.com/office/drawing/2014/main" id="{221526D8-6171-42B9-BB1D-D4EBD07C93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55" name="Straight Connector 10254">
                <a:extLst>
                  <a:ext uri="{FF2B5EF4-FFF2-40B4-BE49-F238E27FC236}">
                    <a16:creationId xmlns:a16="http://schemas.microsoft.com/office/drawing/2014/main" id="{D918272C-9574-485F-8DBA-E779254B6C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56" name="Straight Connector 10255">
                <a:extLst>
                  <a:ext uri="{FF2B5EF4-FFF2-40B4-BE49-F238E27FC236}">
                    <a16:creationId xmlns:a16="http://schemas.microsoft.com/office/drawing/2014/main" id="{414CAA3E-D915-4597-85D4-DF416AF5399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57" name="Straight Connector 10256">
                <a:extLst>
                  <a:ext uri="{FF2B5EF4-FFF2-40B4-BE49-F238E27FC236}">
                    <a16:creationId xmlns:a16="http://schemas.microsoft.com/office/drawing/2014/main" id="{8749FF6F-6DEA-46A3-A01C-82BD294181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58" name="Straight Connector 10257">
                <a:extLst>
                  <a:ext uri="{FF2B5EF4-FFF2-40B4-BE49-F238E27FC236}">
                    <a16:creationId xmlns:a16="http://schemas.microsoft.com/office/drawing/2014/main" id="{8853F97E-C428-43BB-903E-E63D7A05DE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59" name="Straight Connector 10258">
                <a:extLst>
                  <a:ext uri="{FF2B5EF4-FFF2-40B4-BE49-F238E27FC236}">
                    <a16:creationId xmlns:a16="http://schemas.microsoft.com/office/drawing/2014/main" id="{FD4EE22F-D9F6-499B-8595-2CA950937EB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60" name="Straight Connector 10259">
                <a:extLst>
                  <a:ext uri="{FF2B5EF4-FFF2-40B4-BE49-F238E27FC236}">
                    <a16:creationId xmlns:a16="http://schemas.microsoft.com/office/drawing/2014/main" id="{0A598804-7127-47FC-8A02-C6E2FD0D7A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61" name="Straight Connector 10260">
                <a:extLst>
                  <a:ext uri="{FF2B5EF4-FFF2-40B4-BE49-F238E27FC236}">
                    <a16:creationId xmlns:a16="http://schemas.microsoft.com/office/drawing/2014/main" id="{12A35C24-2BAE-4314-BBF5-81A17F92E1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62" name="Straight Connector 10261">
                <a:extLst>
                  <a:ext uri="{FF2B5EF4-FFF2-40B4-BE49-F238E27FC236}">
                    <a16:creationId xmlns:a16="http://schemas.microsoft.com/office/drawing/2014/main" id="{73A33BF9-E8C7-47A3-BFF6-5419153F723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63" name="Straight Connector 10262">
                <a:extLst>
                  <a:ext uri="{FF2B5EF4-FFF2-40B4-BE49-F238E27FC236}">
                    <a16:creationId xmlns:a16="http://schemas.microsoft.com/office/drawing/2014/main" id="{B8707F62-2F29-4FF0-A976-55E1996003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64" name="Straight Connector 10263">
                <a:extLst>
                  <a:ext uri="{FF2B5EF4-FFF2-40B4-BE49-F238E27FC236}">
                    <a16:creationId xmlns:a16="http://schemas.microsoft.com/office/drawing/2014/main" id="{3D9DB8BF-BBA2-4465-8B80-B354B3A5BA8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65" name="Straight Connector 10264">
                <a:extLst>
                  <a:ext uri="{FF2B5EF4-FFF2-40B4-BE49-F238E27FC236}">
                    <a16:creationId xmlns:a16="http://schemas.microsoft.com/office/drawing/2014/main" id="{1C237BA7-462C-4ABE-B089-4C8938F821B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66" name="Straight Connector 10265">
                <a:extLst>
                  <a:ext uri="{FF2B5EF4-FFF2-40B4-BE49-F238E27FC236}">
                    <a16:creationId xmlns:a16="http://schemas.microsoft.com/office/drawing/2014/main" id="{E14D5F33-8377-427F-B4D1-8B783BF48E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67" name="Straight Connector 10266">
                <a:extLst>
                  <a:ext uri="{FF2B5EF4-FFF2-40B4-BE49-F238E27FC236}">
                    <a16:creationId xmlns:a16="http://schemas.microsoft.com/office/drawing/2014/main" id="{68114C18-86CF-412F-81BD-4856E83CDB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68" name="Straight Connector 10267">
                <a:extLst>
                  <a:ext uri="{FF2B5EF4-FFF2-40B4-BE49-F238E27FC236}">
                    <a16:creationId xmlns:a16="http://schemas.microsoft.com/office/drawing/2014/main" id="{ECF1CFD5-877F-4D23-9186-ABBE6060582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69" name="Straight Connector 10268">
                <a:extLst>
                  <a:ext uri="{FF2B5EF4-FFF2-40B4-BE49-F238E27FC236}">
                    <a16:creationId xmlns:a16="http://schemas.microsoft.com/office/drawing/2014/main" id="{FD718FB9-83BB-4BFB-ACF6-7D0A681BB7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70" name="Straight Connector 10269">
                <a:extLst>
                  <a:ext uri="{FF2B5EF4-FFF2-40B4-BE49-F238E27FC236}">
                    <a16:creationId xmlns:a16="http://schemas.microsoft.com/office/drawing/2014/main" id="{99B007F5-E4FE-4A8F-813F-CC2740BD2E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71" name="Straight Connector 10270">
                <a:extLst>
                  <a:ext uri="{FF2B5EF4-FFF2-40B4-BE49-F238E27FC236}">
                    <a16:creationId xmlns:a16="http://schemas.microsoft.com/office/drawing/2014/main" id="{41345DFB-742B-4F09-B75A-05377FD401E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72" name="Straight Connector 10271">
                <a:extLst>
                  <a:ext uri="{FF2B5EF4-FFF2-40B4-BE49-F238E27FC236}">
                    <a16:creationId xmlns:a16="http://schemas.microsoft.com/office/drawing/2014/main" id="{7B4845AC-E70E-40A2-9491-05B2DBB92D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73" name="Straight Connector 10272">
                <a:extLst>
                  <a:ext uri="{FF2B5EF4-FFF2-40B4-BE49-F238E27FC236}">
                    <a16:creationId xmlns:a16="http://schemas.microsoft.com/office/drawing/2014/main" id="{F4111F64-514D-4447-86EB-D665455248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74" name="Straight Connector 10273">
                <a:extLst>
                  <a:ext uri="{FF2B5EF4-FFF2-40B4-BE49-F238E27FC236}">
                    <a16:creationId xmlns:a16="http://schemas.microsoft.com/office/drawing/2014/main" id="{B20169F1-F2D1-4726-8423-DBB5FE0714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75" name="Straight Connector 10274">
                <a:extLst>
                  <a:ext uri="{FF2B5EF4-FFF2-40B4-BE49-F238E27FC236}">
                    <a16:creationId xmlns:a16="http://schemas.microsoft.com/office/drawing/2014/main" id="{69F80247-CF53-4374-81E2-475BDD5210B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76" name="Straight Connector 10275">
                <a:extLst>
                  <a:ext uri="{FF2B5EF4-FFF2-40B4-BE49-F238E27FC236}">
                    <a16:creationId xmlns:a16="http://schemas.microsoft.com/office/drawing/2014/main" id="{FA5F5D72-947B-414E-8FDD-BBA2BCB95B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77" name="Straight Connector 10276">
                <a:extLst>
                  <a:ext uri="{FF2B5EF4-FFF2-40B4-BE49-F238E27FC236}">
                    <a16:creationId xmlns:a16="http://schemas.microsoft.com/office/drawing/2014/main" id="{C3AECE77-F2AF-4FCA-9C0E-A3E154EF49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78" name="Straight Connector 10277">
                <a:extLst>
                  <a:ext uri="{FF2B5EF4-FFF2-40B4-BE49-F238E27FC236}">
                    <a16:creationId xmlns:a16="http://schemas.microsoft.com/office/drawing/2014/main" id="{A357807F-7199-418E-A0A9-B64105ECD2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79" name="Straight Connector 10278">
                <a:extLst>
                  <a:ext uri="{FF2B5EF4-FFF2-40B4-BE49-F238E27FC236}">
                    <a16:creationId xmlns:a16="http://schemas.microsoft.com/office/drawing/2014/main" id="{374400BB-9AFD-4FE0-890E-888B089C26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80" name="Straight Connector 10279">
                <a:extLst>
                  <a:ext uri="{FF2B5EF4-FFF2-40B4-BE49-F238E27FC236}">
                    <a16:creationId xmlns:a16="http://schemas.microsoft.com/office/drawing/2014/main" id="{6B161EE8-5F23-490A-9728-F35D68DF90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81" name="Straight Connector 10280">
                <a:extLst>
                  <a:ext uri="{FF2B5EF4-FFF2-40B4-BE49-F238E27FC236}">
                    <a16:creationId xmlns:a16="http://schemas.microsoft.com/office/drawing/2014/main" id="{EF4E71C7-716A-43DB-8B25-45D376E5D1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82" name="Straight Connector 10281">
                <a:extLst>
                  <a:ext uri="{FF2B5EF4-FFF2-40B4-BE49-F238E27FC236}">
                    <a16:creationId xmlns:a16="http://schemas.microsoft.com/office/drawing/2014/main" id="{CCC85AEA-CCD1-4DF7-8916-0F72027ED7C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83" name="Straight Connector 10282">
                <a:extLst>
                  <a:ext uri="{FF2B5EF4-FFF2-40B4-BE49-F238E27FC236}">
                    <a16:creationId xmlns:a16="http://schemas.microsoft.com/office/drawing/2014/main" id="{2135A1AE-41A5-4D62-8EDA-7E2AE30EF6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84" name="Straight Connector 10283">
                <a:extLst>
                  <a:ext uri="{FF2B5EF4-FFF2-40B4-BE49-F238E27FC236}">
                    <a16:creationId xmlns:a16="http://schemas.microsoft.com/office/drawing/2014/main" id="{F3CFD903-54FF-40B5-8645-48F3E463AE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85" name="Straight Connector 10284">
                <a:extLst>
                  <a:ext uri="{FF2B5EF4-FFF2-40B4-BE49-F238E27FC236}">
                    <a16:creationId xmlns:a16="http://schemas.microsoft.com/office/drawing/2014/main" id="{250B0D3E-699D-4045-9BD5-B4CF69C20B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86" name="Straight Connector 10285">
                <a:extLst>
                  <a:ext uri="{FF2B5EF4-FFF2-40B4-BE49-F238E27FC236}">
                    <a16:creationId xmlns:a16="http://schemas.microsoft.com/office/drawing/2014/main" id="{B430A3E5-50DB-4A25-A497-A9AABF4CD8A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87" name="Straight Connector 10286">
                <a:extLst>
                  <a:ext uri="{FF2B5EF4-FFF2-40B4-BE49-F238E27FC236}">
                    <a16:creationId xmlns:a16="http://schemas.microsoft.com/office/drawing/2014/main" id="{A1B0E32C-6B1D-4061-8FE9-49FE8F48E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88" name="Straight Connector 10287">
                <a:extLst>
                  <a:ext uri="{FF2B5EF4-FFF2-40B4-BE49-F238E27FC236}">
                    <a16:creationId xmlns:a16="http://schemas.microsoft.com/office/drawing/2014/main" id="{5933DD09-EE89-4852-AAB4-7C42FEB01CF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89" name="Straight Connector 10288">
                <a:extLst>
                  <a:ext uri="{FF2B5EF4-FFF2-40B4-BE49-F238E27FC236}">
                    <a16:creationId xmlns:a16="http://schemas.microsoft.com/office/drawing/2014/main" id="{211394FF-3D41-4AC3-BF43-D84C4453F9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90" name="Straight Connector 10289">
                <a:extLst>
                  <a:ext uri="{FF2B5EF4-FFF2-40B4-BE49-F238E27FC236}">
                    <a16:creationId xmlns:a16="http://schemas.microsoft.com/office/drawing/2014/main" id="{8E419255-A9D6-42DD-A394-F5330A6F367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91" name="Straight Connector 10290">
                <a:extLst>
                  <a:ext uri="{FF2B5EF4-FFF2-40B4-BE49-F238E27FC236}">
                    <a16:creationId xmlns:a16="http://schemas.microsoft.com/office/drawing/2014/main" id="{7B92B858-83FE-42E7-B526-734880D077C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92" name="Straight Connector 10291">
                <a:extLst>
                  <a:ext uri="{FF2B5EF4-FFF2-40B4-BE49-F238E27FC236}">
                    <a16:creationId xmlns:a16="http://schemas.microsoft.com/office/drawing/2014/main" id="{1AC09C3A-8718-4FF6-89BE-385091356D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93" name="Straight Connector 10292">
                <a:extLst>
                  <a:ext uri="{FF2B5EF4-FFF2-40B4-BE49-F238E27FC236}">
                    <a16:creationId xmlns:a16="http://schemas.microsoft.com/office/drawing/2014/main" id="{1ACA67A3-5C58-4B01-9A72-136D48845EF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94" name="Straight Connector 10293">
                <a:extLst>
                  <a:ext uri="{FF2B5EF4-FFF2-40B4-BE49-F238E27FC236}">
                    <a16:creationId xmlns:a16="http://schemas.microsoft.com/office/drawing/2014/main" id="{9C479D8B-24CE-4B25-A4B4-1D411A4502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95" name="Straight Connector 10294">
                <a:extLst>
                  <a:ext uri="{FF2B5EF4-FFF2-40B4-BE49-F238E27FC236}">
                    <a16:creationId xmlns:a16="http://schemas.microsoft.com/office/drawing/2014/main" id="{9BF48C75-7374-42F2-A159-526789C3430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96" name="Straight Connector 10295">
                <a:extLst>
                  <a:ext uri="{FF2B5EF4-FFF2-40B4-BE49-F238E27FC236}">
                    <a16:creationId xmlns:a16="http://schemas.microsoft.com/office/drawing/2014/main" id="{D809A4AF-4DE5-4BEA-9D5A-A5236E9AF3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97" name="Straight Connector 10296">
                <a:extLst>
                  <a:ext uri="{FF2B5EF4-FFF2-40B4-BE49-F238E27FC236}">
                    <a16:creationId xmlns:a16="http://schemas.microsoft.com/office/drawing/2014/main" id="{B3EF6033-DAB6-40AE-904A-9B445DBD6E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98" name="Straight Connector 10297">
                <a:extLst>
                  <a:ext uri="{FF2B5EF4-FFF2-40B4-BE49-F238E27FC236}">
                    <a16:creationId xmlns:a16="http://schemas.microsoft.com/office/drawing/2014/main" id="{B6FAF6D3-9004-48E4-9A1F-BF36CEF7C76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99" name="Straight Connector 10298">
                <a:extLst>
                  <a:ext uri="{FF2B5EF4-FFF2-40B4-BE49-F238E27FC236}">
                    <a16:creationId xmlns:a16="http://schemas.microsoft.com/office/drawing/2014/main" id="{45BF9CAE-C7FC-4A40-83EC-8D4FA543E0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00" name="Straight Connector 10299">
                <a:extLst>
                  <a:ext uri="{FF2B5EF4-FFF2-40B4-BE49-F238E27FC236}">
                    <a16:creationId xmlns:a16="http://schemas.microsoft.com/office/drawing/2014/main" id="{C9D1F7A5-8E54-4E36-9FBB-68F82877C2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01" name="Straight Connector 10300">
                <a:extLst>
                  <a:ext uri="{FF2B5EF4-FFF2-40B4-BE49-F238E27FC236}">
                    <a16:creationId xmlns:a16="http://schemas.microsoft.com/office/drawing/2014/main" id="{2E9B55B9-3B64-43D0-B20B-63D1E69CE3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02" name="Straight Connector 10301">
                <a:extLst>
                  <a:ext uri="{FF2B5EF4-FFF2-40B4-BE49-F238E27FC236}">
                    <a16:creationId xmlns:a16="http://schemas.microsoft.com/office/drawing/2014/main" id="{AD5DB75D-0B80-49D5-ABF8-FB393DC83B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03" name="Straight Connector 10302">
                <a:extLst>
                  <a:ext uri="{FF2B5EF4-FFF2-40B4-BE49-F238E27FC236}">
                    <a16:creationId xmlns:a16="http://schemas.microsoft.com/office/drawing/2014/main" id="{F3F5F929-EAAF-471A-9E35-6DCDC3566C8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04" name="Straight Connector 10303">
                <a:extLst>
                  <a:ext uri="{FF2B5EF4-FFF2-40B4-BE49-F238E27FC236}">
                    <a16:creationId xmlns:a16="http://schemas.microsoft.com/office/drawing/2014/main" id="{E4C2BEB3-0299-4A25-830D-6E2DF9FDC8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05" name="Straight Connector 10304">
                <a:extLst>
                  <a:ext uri="{FF2B5EF4-FFF2-40B4-BE49-F238E27FC236}">
                    <a16:creationId xmlns:a16="http://schemas.microsoft.com/office/drawing/2014/main" id="{04E342A0-615D-466D-9404-CA8BBCEEFC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06" name="Straight Connector 10305">
                <a:extLst>
                  <a:ext uri="{FF2B5EF4-FFF2-40B4-BE49-F238E27FC236}">
                    <a16:creationId xmlns:a16="http://schemas.microsoft.com/office/drawing/2014/main" id="{6BDFFE1C-1E19-4EF4-A1B2-204A04E341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07" name="Straight Connector 10306">
                <a:extLst>
                  <a:ext uri="{FF2B5EF4-FFF2-40B4-BE49-F238E27FC236}">
                    <a16:creationId xmlns:a16="http://schemas.microsoft.com/office/drawing/2014/main" id="{6731123C-8680-4E7A-AF54-969919D30C5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08" name="Straight Connector 10307">
                <a:extLst>
                  <a:ext uri="{FF2B5EF4-FFF2-40B4-BE49-F238E27FC236}">
                    <a16:creationId xmlns:a16="http://schemas.microsoft.com/office/drawing/2014/main" id="{8F1F0F71-5F67-496A-85EC-C8272FC6DE8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09" name="Straight Connector 10308">
                <a:extLst>
                  <a:ext uri="{FF2B5EF4-FFF2-40B4-BE49-F238E27FC236}">
                    <a16:creationId xmlns:a16="http://schemas.microsoft.com/office/drawing/2014/main" id="{4EE0D13E-74B4-46D8-9CEB-993A9B02BB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10" name="Straight Connector 10309">
                <a:extLst>
                  <a:ext uri="{FF2B5EF4-FFF2-40B4-BE49-F238E27FC236}">
                    <a16:creationId xmlns:a16="http://schemas.microsoft.com/office/drawing/2014/main" id="{BBC0AC4E-E40A-4D25-B178-B28024D5DB1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11" name="Straight Connector 10310">
                <a:extLst>
                  <a:ext uri="{FF2B5EF4-FFF2-40B4-BE49-F238E27FC236}">
                    <a16:creationId xmlns:a16="http://schemas.microsoft.com/office/drawing/2014/main" id="{A143B7E6-35F6-4AAF-B75E-D0E3B1CC3BD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12" name="Straight Connector 10311">
                <a:extLst>
                  <a:ext uri="{FF2B5EF4-FFF2-40B4-BE49-F238E27FC236}">
                    <a16:creationId xmlns:a16="http://schemas.microsoft.com/office/drawing/2014/main" id="{8DAAF768-2A67-4FCC-B682-7B14D4699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13" name="Straight Connector 10312">
                <a:extLst>
                  <a:ext uri="{FF2B5EF4-FFF2-40B4-BE49-F238E27FC236}">
                    <a16:creationId xmlns:a16="http://schemas.microsoft.com/office/drawing/2014/main" id="{9A5A9193-6968-40A2-9E95-40B9A300A19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14" name="Straight Connector 10313">
                <a:extLst>
                  <a:ext uri="{FF2B5EF4-FFF2-40B4-BE49-F238E27FC236}">
                    <a16:creationId xmlns:a16="http://schemas.microsoft.com/office/drawing/2014/main" id="{85F665EA-A27F-453A-9F57-4D4B9CE64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15" name="Straight Connector 10314">
                <a:extLst>
                  <a:ext uri="{FF2B5EF4-FFF2-40B4-BE49-F238E27FC236}">
                    <a16:creationId xmlns:a16="http://schemas.microsoft.com/office/drawing/2014/main" id="{4F6B94B3-C73B-4B26-A066-A4A6EB69207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16" name="Straight Connector 10315">
                <a:extLst>
                  <a:ext uri="{FF2B5EF4-FFF2-40B4-BE49-F238E27FC236}">
                    <a16:creationId xmlns:a16="http://schemas.microsoft.com/office/drawing/2014/main" id="{2C87A408-F5B1-4397-9A9F-65844D7EFB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17" name="Straight Connector 10316">
                <a:extLst>
                  <a:ext uri="{FF2B5EF4-FFF2-40B4-BE49-F238E27FC236}">
                    <a16:creationId xmlns:a16="http://schemas.microsoft.com/office/drawing/2014/main" id="{B9AC2E82-FE6E-420B-9AB8-7939E196CE5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18" name="Straight Connector 10317">
                <a:extLst>
                  <a:ext uri="{FF2B5EF4-FFF2-40B4-BE49-F238E27FC236}">
                    <a16:creationId xmlns:a16="http://schemas.microsoft.com/office/drawing/2014/main" id="{BAE5E1C4-5F11-44DF-9A63-A3AB706FCC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19" name="Straight Connector 10318">
                <a:extLst>
                  <a:ext uri="{FF2B5EF4-FFF2-40B4-BE49-F238E27FC236}">
                    <a16:creationId xmlns:a16="http://schemas.microsoft.com/office/drawing/2014/main" id="{3236581D-1127-4822-B364-203311850B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20" name="Straight Connector 10319">
                <a:extLst>
                  <a:ext uri="{FF2B5EF4-FFF2-40B4-BE49-F238E27FC236}">
                    <a16:creationId xmlns:a16="http://schemas.microsoft.com/office/drawing/2014/main" id="{CF6AFBC9-9C55-4BB4-8DD3-CBFB9D959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21" name="Straight Connector 10320">
                <a:extLst>
                  <a:ext uri="{FF2B5EF4-FFF2-40B4-BE49-F238E27FC236}">
                    <a16:creationId xmlns:a16="http://schemas.microsoft.com/office/drawing/2014/main" id="{3312F76C-C542-4FF1-88A9-12DED608E7B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22" name="Straight Connector 10321">
                <a:extLst>
                  <a:ext uri="{FF2B5EF4-FFF2-40B4-BE49-F238E27FC236}">
                    <a16:creationId xmlns:a16="http://schemas.microsoft.com/office/drawing/2014/main" id="{AC1AEC1F-364C-4A2C-8798-18571170F7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23" name="Straight Connector 10322">
                <a:extLst>
                  <a:ext uri="{FF2B5EF4-FFF2-40B4-BE49-F238E27FC236}">
                    <a16:creationId xmlns:a16="http://schemas.microsoft.com/office/drawing/2014/main" id="{4960AF63-51EE-4474-9693-18C3FFC5F54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24" name="Straight Connector 10323">
                <a:extLst>
                  <a:ext uri="{FF2B5EF4-FFF2-40B4-BE49-F238E27FC236}">
                    <a16:creationId xmlns:a16="http://schemas.microsoft.com/office/drawing/2014/main" id="{1E186998-8FFC-4B8E-9664-A3EB3DA93F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25" name="Straight Connector 10324">
                <a:extLst>
                  <a:ext uri="{FF2B5EF4-FFF2-40B4-BE49-F238E27FC236}">
                    <a16:creationId xmlns:a16="http://schemas.microsoft.com/office/drawing/2014/main" id="{A00B2A7C-644E-4B02-8949-68AC413D14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26" name="Straight Connector 10325">
                <a:extLst>
                  <a:ext uri="{FF2B5EF4-FFF2-40B4-BE49-F238E27FC236}">
                    <a16:creationId xmlns:a16="http://schemas.microsoft.com/office/drawing/2014/main" id="{0923CE8B-E88E-4585-A698-30BB686DFE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27" name="Straight Connector 10326">
                <a:extLst>
                  <a:ext uri="{FF2B5EF4-FFF2-40B4-BE49-F238E27FC236}">
                    <a16:creationId xmlns:a16="http://schemas.microsoft.com/office/drawing/2014/main" id="{21148CFA-ECD4-4847-91CE-7E8206F840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28" name="Straight Connector 10327">
                <a:extLst>
                  <a:ext uri="{FF2B5EF4-FFF2-40B4-BE49-F238E27FC236}">
                    <a16:creationId xmlns:a16="http://schemas.microsoft.com/office/drawing/2014/main" id="{DFAB4226-9991-4F5E-B43B-D873A909D2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29" name="Straight Connector 10328">
                <a:extLst>
                  <a:ext uri="{FF2B5EF4-FFF2-40B4-BE49-F238E27FC236}">
                    <a16:creationId xmlns:a16="http://schemas.microsoft.com/office/drawing/2014/main" id="{C8548911-9FE4-446D-BD3E-DC72AEF2D6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grpSp>
        <p:nvGrpSpPr>
          <p:cNvPr id="10331" name="Group 10330">
            <a:extLst>
              <a:ext uri="{FF2B5EF4-FFF2-40B4-BE49-F238E27FC236}">
                <a16:creationId xmlns:a16="http://schemas.microsoft.com/office/drawing/2014/main" id="{811B40AE-63DC-41CA-B0D1-EF99F055F5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5392608">
            <a:off x="7397406" y="-618857"/>
            <a:ext cx="4915057" cy="4271437"/>
            <a:chOff x="5281603" y="104899"/>
            <a:chExt cx="6910397" cy="6005491"/>
          </a:xfrm>
        </p:grpSpPr>
        <p:sp>
          <p:nvSpPr>
            <p:cNvPr id="10332" name="Freeform 17">
              <a:extLst>
                <a:ext uri="{FF2B5EF4-FFF2-40B4-BE49-F238E27FC236}">
                  <a16:creationId xmlns:a16="http://schemas.microsoft.com/office/drawing/2014/main" id="{07BB2A43-A75C-4A17-B68F-E6AB75EE03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33" name="Group 10332">
              <a:extLst>
                <a:ext uri="{FF2B5EF4-FFF2-40B4-BE49-F238E27FC236}">
                  <a16:creationId xmlns:a16="http://schemas.microsoft.com/office/drawing/2014/main" id="{40A0BDF4-301A-4EE4-A77D-BD245F18EEA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10334" name="Straight Connector 10333">
                <a:extLst>
                  <a:ext uri="{FF2B5EF4-FFF2-40B4-BE49-F238E27FC236}">
                    <a16:creationId xmlns:a16="http://schemas.microsoft.com/office/drawing/2014/main" id="{C4924D57-94BA-40F5-BF53-9B23F7213F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35" name="Straight Connector 10334">
                <a:extLst>
                  <a:ext uri="{FF2B5EF4-FFF2-40B4-BE49-F238E27FC236}">
                    <a16:creationId xmlns:a16="http://schemas.microsoft.com/office/drawing/2014/main" id="{A14F8BCB-338A-49F5-BB9D-626C7A0CC9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36" name="Straight Connector 10335">
                <a:extLst>
                  <a:ext uri="{FF2B5EF4-FFF2-40B4-BE49-F238E27FC236}">
                    <a16:creationId xmlns:a16="http://schemas.microsoft.com/office/drawing/2014/main" id="{DEFC0D9E-285A-4D86-8A71-B985BA8335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37" name="Straight Connector 10336">
                <a:extLst>
                  <a:ext uri="{FF2B5EF4-FFF2-40B4-BE49-F238E27FC236}">
                    <a16:creationId xmlns:a16="http://schemas.microsoft.com/office/drawing/2014/main" id="{57015B3C-B28A-40F0-B53A-91B3B9C5FA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38" name="Straight Connector 10337">
                <a:extLst>
                  <a:ext uri="{FF2B5EF4-FFF2-40B4-BE49-F238E27FC236}">
                    <a16:creationId xmlns:a16="http://schemas.microsoft.com/office/drawing/2014/main" id="{1DFD7530-F83D-4D23-9B1F-F8DA8CD5AF9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39" name="Straight Connector 10338">
                <a:extLst>
                  <a:ext uri="{FF2B5EF4-FFF2-40B4-BE49-F238E27FC236}">
                    <a16:creationId xmlns:a16="http://schemas.microsoft.com/office/drawing/2014/main" id="{4DC34F9A-64D4-48B5-8E5A-ED0E3392539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40" name="Straight Connector 10339">
                <a:extLst>
                  <a:ext uri="{FF2B5EF4-FFF2-40B4-BE49-F238E27FC236}">
                    <a16:creationId xmlns:a16="http://schemas.microsoft.com/office/drawing/2014/main" id="{3ED77B99-47E0-4D0B-B185-7F5E1B61C0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41" name="Straight Connector 10340">
                <a:extLst>
                  <a:ext uri="{FF2B5EF4-FFF2-40B4-BE49-F238E27FC236}">
                    <a16:creationId xmlns:a16="http://schemas.microsoft.com/office/drawing/2014/main" id="{EC09C835-22F6-4E14-9BBE-11DD2333460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42" name="Straight Connector 10341">
                <a:extLst>
                  <a:ext uri="{FF2B5EF4-FFF2-40B4-BE49-F238E27FC236}">
                    <a16:creationId xmlns:a16="http://schemas.microsoft.com/office/drawing/2014/main" id="{A02419A0-4AA5-4985-B606-94268DE4159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43" name="Straight Connector 10342">
                <a:extLst>
                  <a:ext uri="{FF2B5EF4-FFF2-40B4-BE49-F238E27FC236}">
                    <a16:creationId xmlns:a16="http://schemas.microsoft.com/office/drawing/2014/main" id="{1503FA27-7544-400B-8706-FE12A9B316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44" name="Straight Connector 10343">
                <a:extLst>
                  <a:ext uri="{FF2B5EF4-FFF2-40B4-BE49-F238E27FC236}">
                    <a16:creationId xmlns:a16="http://schemas.microsoft.com/office/drawing/2014/main" id="{DD404C57-DD6C-454E-BE13-90369095B1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45" name="Straight Connector 10344">
                <a:extLst>
                  <a:ext uri="{FF2B5EF4-FFF2-40B4-BE49-F238E27FC236}">
                    <a16:creationId xmlns:a16="http://schemas.microsoft.com/office/drawing/2014/main" id="{5ABEA11C-C6F5-4FAB-9F3F-384EF23D6C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46" name="Straight Connector 10345">
                <a:extLst>
                  <a:ext uri="{FF2B5EF4-FFF2-40B4-BE49-F238E27FC236}">
                    <a16:creationId xmlns:a16="http://schemas.microsoft.com/office/drawing/2014/main" id="{7CAEDBBC-2C01-496B-929B-849F1CB5349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47" name="Straight Connector 10346">
                <a:extLst>
                  <a:ext uri="{FF2B5EF4-FFF2-40B4-BE49-F238E27FC236}">
                    <a16:creationId xmlns:a16="http://schemas.microsoft.com/office/drawing/2014/main" id="{2894D4ED-61CE-46A2-9092-A00B9E8377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48" name="Straight Connector 10347">
                <a:extLst>
                  <a:ext uri="{FF2B5EF4-FFF2-40B4-BE49-F238E27FC236}">
                    <a16:creationId xmlns:a16="http://schemas.microsoft.com/office/drawing/2014/main" id="{1C5D0262-1B14-45D6-937F-B6D6A915DC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49" name="Straight Connector 10348">
                <a:extLst>
                  <a:ext uri="{FF2B5EF4-FFF2-40B4-BE49-F238E27FC236}">
                    <a16:creationId xmlns:a16="http://schemas.microsoft.com/office/drawing/2014/main" id="{3C7684CB-4F98-4EC9-A35B-1E903CEE667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50" name="Straight Connector 10349">
                <a:extLst>
                  <a:ext uri="{FF2B5EF4-FFF2-40B4-BE49-F238E27FC236}">
                    <a16:creationId xmlns:a16="http://schemas.microsoft.com/office/drawing/2014/main" id="{5C25B956-861C-47EE-9D4D-E31C24538E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51" name="Straight Connector 10350">
                <a:extLst>
                  <a:ext uri="{FF2B5EF4-FFF2-40B4-BE49-F238E27FC236}">
                    <a16:creationId xmlns:a16="http://schemas.microsoft.com/office/drawing/2014/main" id="{3DD61AAC-D277-4D2E-AB51-8DDB489040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52" name="Straight Connector 10351">
                <a:extLst>
                  <a:ext uri="{FF2B5EF4-FFF2-40B4-BE49-F238E27FC236}">
                    <a16:creationId xmlns:a16="http://schemas.microsoft.com/office/drawing/2014/main" id="{4A4BA2A9-697F-45E1-8363-5E61A4207E9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53" name="Straight Connector 10352">
                <a:extLst>
                  <a:ext uri="{FF2B5EF4-FFF2-40B4-BE49-F238E27FC236}">
                    <a16:creationId xmlns:a16="http://schemas.microsoft.com/office/drawing/2014/main" id="{FD517C0E-A6EE-4A86-9F4C-434CD719151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54" name="Straight Connector 10353">
                <a:extLst>
                  <a:ext uri="{FF2B5EF4-FFF2-40B4-BE49-F238E27FC236}">
                    <a16:creationId xmlns:a16="http://schemas.microsoft.com/office/drawing/2014/main" id="{98C170BA-831C-4BA4-A286-65E66E9C46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55" name="Straight Connector 10354">
                <a:extLst>
                  <a:ext uri="{FF2B5EF4-FFF2-40B4-BE49-F238E27FC236}">
                    <a16:creationId xmlns:a16="http://schemas.microsoft.com/office/drawing/2014/main" id="{0EAA6EC5-E2BD-492B-9A8B-C27A76AC6C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56" name="Straight Connector 10355">
                <a:extLst>
                  <a:ext uri="{FF2B5EF4-FFF2-40B4-BE49-F238E27FC236}">
                    <a16:creationId xmlns:a16="http://schemas.microsoft.com/office/drawing/2014/main" id="{8485DB25-AEEB-4180-9A14-2CEB267D4FF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57" name="Straight Connector 10356">
                <a:extLst>
                  <a:ext uri="{FF2B5EF4-FFF2-40B4-BE49-F238E27FC236}">
                    <a16:creationId xmlns:a16="http://schemas.microsoft.com/office/drawing/2014/main" id="{807A4361-79A5-47AA-98FE-01640EE424C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58" name="Straight Connector 10357">
                <a:extLst>
                  <a:ext uri="{FF2B5EF4-FFF2-40B4-BE49-F238E27FC236}">
                    <a16:creationId xmlns:a16="http://schemas.microsoft.com/office/drawing/2014/main" id="{F672975E-CAD3-46F3-BDA2-902C8237DC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59" name="Straight Connector 10358">
                <a:extLst>
                  <a:ext uri="{FF2B5EF4-FFF2-40B4-BE49-F238E27FC236}">
                    <a16:creationId xmlns:a16="http://schemas.microsoft.com/office/drawing/2014/main" id="{15679262-AA08-4D50-AB3F-E6F9B4D1D8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60" name="Straight Connector 10359">
                <a:extLst>
                  <a:ext uri="{FF2B5EF4-FFF2-40B4-BE49-F238E27FC236}">
                    <a16:creationId xmlns:a16="http://schemas.microsoft.com/office/drawing/2014/main" id="{61E32D5A-0C93-4E13-B049-914A2F1D299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61" name="Straight Connector 10360">
                <a:extLst>
                  <a:ext uri="{FF2B5EF4-FFF2-40B4-BE49-F238E27FC236}">
                    <a16:creationId xmlns:a16="http://schemas.microsoft.com/office/drawing/2014/main" id="{941EC8F6-AF84-43B6-9400-F73F6FBADE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62" name="Straight Connector 10361">
                <a:extLst>
                  <a:ext uri="{FF2B5EF4-FFF2-40B4-BE49-F238E27FC236}">
                    <a16:creationId xmlns:a16="http://schemas.microsoft.com/office/drawing/2014/main" id="{E75F074A-16C0-4748-BD13-64A7C32F6A0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63" name="Straight Connector 10362">
                <a:extLst>
                  <a:ext uri="{FF2B5EF4-FFF2-40B4-BE49-F238E27FC236}">
                    <a16:creationId xmlns:a16="http://schemas.microsoft.com/office/drawing/2014/main" id="{ECB3D608-CA7C-470E-9AAA-8389005F53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64" name="Straight Connector 10363">
                <a:extLst>
                  <a:ext uri="{FF2B5EF4-FFF2-40B4-BE49-F238E27FC236}">
                    <a16:creationId xmlns:a16="http://schemas.microsoft.com/office/drawing/2014/main" id="{7AB4FD7D-4E8A-4455-933E-99E52E0B49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65" name="Straight Connector 10364">
                <a:extLst>
                  <a:ext uri="{FF2B5EF4-FFF2-40B4-BE49-F238E27FC236}">
                    <a16:creationId xmlns:a16="http://schemas.microsoft.com/office/drawing/2014/main" id="{7416DF40-A568-431F-B63F-C32A9175B8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66" name="Straight Connector 10365">
                <a:extLst>
                  <a:ext uri="{FF2B5EF4-FFF2-40B4-BE49-F238E27FC236}">
                    <a16:creationId xmlns:a16="http://schemas.microsoft.com/office/drawing/2014/main" id="{1B25E07C-A0EC-4DCF-88EC-51BB5C3FC34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67" name="Straight Connector 10366">
                <a:extLst>
                  <a:ext uri="{FF2B5EF4-FFF2-40B4-BE49-F238E27FC236}">
                    <a16:creationId xmlns:a16="http://schemas.microsoft.com/office/drawing/2014/main" id="{96C7DC41-3ADA-4989-AE2A-0F8D9DFCC9E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68" name="Straight Connector 10367">
                <a:extLst>
                  <a:ext uri="{FF2B5EF4-FFF2-40B4-BE49-F238E27FC236}">
                    <a16:creationId xmlns:a16="http://schemas.microsoft.com/office/drawing/2014/main" id="{6AE2AB88-5EAC-41EC-98BF-FACD6A21155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69" name="Straight Connector 10368">
                <a:extLst>
                  <a:ext uri="{FF2B5EF4-FFF2-40B4-BE49-F238E27FC236}">
                    <a16:creationId xmlns:a16="http://schemas.microsoft.com/office/drawing/2014/main" id="{94E0B17E-9282-4983-AEB1-2B123998A3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70" name="Straight Connector 10369">
                <a:extLst>
                  <a:ext uri="{FF2B5EF4-FFF2-40B4-BE49-F238E27FC236}">
                    <a16:creationId xmlns:a16="http://schemas.microsoft.com/office/drawing/2014/main" id="{986E83F1-9CCB-448B-89C9-F55B273BFC0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71" name="Straight Connector 10370">
                <a:extLst>
                  <a:ext uri="{FF2B5EF4-FFF2-40B4-BE49-F238E27FC236}">
                    <a16:creationId xmlns:a16="http://schemas.microsoft.com/office/drawing/2014/main" id="{1621D911-2A84-468C-9244-743E3E18D7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72" name="Straight Connector 10371">
                <a:extLst>
                  <a:ext uri="{FF2B5EF4-FFF2-40B4-BE49-F238E27FC236}">
                    <a16:creationId xmlns:a16="http://schemas.microsoft.com/office/drawing/2014/main" id="{B29971DC-3B38-4403-ABC9-880A06EBAC9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73" name="Straight Connector 10372">
                <a:extLst>
                  <a:ext uri="{FF2B5EF4-FFF2-40B4-BE49-F238E27FC236}">
                    <a16:creationId xmlns:a16="http://schemas.microsoft.com/office/drawing/2014/main" id="{F2D65D61-4C71-4851-B377-83369B3889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74" name="Straight Connector 10373">
                <a:extLst>
                  <a:ext uri="{FF2B5EF4-FFF2-40B4-BE49-F238E27FC236}">
                    <a16:creationId xmlns:a16="http://schemas.microsoft.com/office/drawing/2014/main" id="{804A736D-4A39-4E06-B7A7-2217CEB4EC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75" name="Straight Connector 10374">
                <a:extLst>
                  <a:ext uri="{FF2B5EF4-FFF2-40B4-BE49-F238E27FC236}">
                    <a16:creationId xmlns:a16="http://schemas.microsoft.com/office/drawing/2014/main" id="{33B1531E-B3AC-480D-A8CD-836E8C1788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76" name="Straight Connector 10375">
                <a:extLst>
                  <a:ext uri="{FF2B5EF4-FFF2-40B4-BE49-F238E27FC236}">
                    <a16:creationId xmlns:a16="http://schemas.microsoft.com/office/drawing/2014/main" id="{CF076B49-2AA3-4C05-9E50-CFF9137184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77" name="Straight Connector 10376">
                <a:extLst>
                  <a:ext uri="{FF2B5EF4-FFF2-40B4-BE49-F238E27FC236}">
                    <a16:creationId xmlns:a16="http://schemas.microsoft.com/office/drawing/2014/main" id="{FE506FE5-22A7-42E7-BEB9-5442E791844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78" name="Straight Connector 10377">
                <a:extLst>
                  <a:ext uri="{FF2B5EF4-FFF2-40B4-BE49-F238E27FC236}">
                    <a16:creationId xmlns:a16="http://schemas.microsoft.com/office/drawing/2014/main" id="{5D634CEF-DD74-4EC0-B7F4-3884BAF106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79" name="Straight Connector 10378">
                <a:extLst>
                  <a:ext uri="{FF2B5EF4-FFF2-40B4-BE49-F238E27FC236}">
                    <a16:creationId xmlns:a16="http://schemas.microsoft.com/office/drawing/2014/main" id="{C4AD2728-E4B9-487D-A682-5E21DD15BB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80" name="Straight Connector 10379">
                <a:extLst>
                  <a:ext uri="{FF2B5EF4-FFF2-40B4-BE49-F238E27FC236}">
                    <a16:creationId xmlns:a16="http://schemas.microsoft.com/office/drawing/2014/main" id="{C422CD3C-92C4-473C-9E31-85A594F6BE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81" name="Straight Connector 10380">
                <a:extLst>
                  <a:ext uri="{FF2B5EF4-FFF2-40B4-BE49-F238E27FC236}">
                    <a16:creationId xmlns:a16="http://schemas.microsoft.com/office/drawing/2014/main" id="{71509C2B-9D23-4008-B6A1-2407688209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82" name="Straight Connector 10381">
                <a:extLst>
                  <a:ext uri="{FF2B5EF4-FFF2-40B4-BE49-F238E27FC236}">
                    <a16:creationId xmlns:a16="http://schemas.microsoft.com/office/drawing/2014/main" id="{007ACD51-E44F-4AF8-8F61-F276D71343F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83" name="Straight Connector 10382">
                <a:extLst>
                  <a:ext uri="{FF2B5EF4-FFF2-40B4-BE49-F238E27FC236}">
                    <a16:creationId xmlns:a16="http://schemas.microsoft.com/office/drawing/2014/main" id="{EF5BDAF9-2B69-4209-BE1F-6C5D8A1DFF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84" name="Straight Connector 10383">
                <a:extLst>
                  <a:ext uri="{FF2B5EF4-FFF2-40B4-BE49-F238E27FC236}">
                    <a16:creationId xmlns:a16="http://schemas.microsoft.com/office/drawing/2014/main" id="{9DA27782-8E1F-422F-B106-31C0E1216D5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85" name="Straight Connector 10384">
                <a:extLst>
                  <a:ext uri="{FF2B5EF4-FFF2-40B4-BE49-F238E27FC236}">
                    <a16:creationId xmlns:a16="http://schemas.microsoft.com/office/drawing/2014/main" id="{8E8A221D-84EC-47C2-A895-8253858153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86" name="Straight Connector 10385">
                <a:extLst>
                  <a:ext uri="{FF2B5EF4-FFF2-40B4-BE49-F238E27FC236}">
                    <a16:creationId xmlns:a16="http://schemas.microsoft.com/office/drawing/2014/main" id="{F08A0E1C-6626-4DD8-83BE-E83E2DFC84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87" name="Straight Connector 10386">
                <a:extLst>
                  <a:ext uri="{FF2B5EF4-FFF2-40B4-BE49-F238E27FC236}">
                    <a16:creationId xmlns:a16="http://schemas.microsoft.com/office/drawing/2014/main" id="{7360D67F-521C-4D9A-B2B1-392386EA51E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88" name="Straight Connector 10387">
                <a:extLst>
                  <a:ext uri="{FF2B5EF4-FFF2-40B4-BE49-F238E27FC236}">
                    <a16:creationId xmlns:a16="http://schemas.microsoft.com/office/drawing/2014/main" id="{F29669A1-CC36-41F4-B0F1-B720DB9894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89" name="Straight Connector 10388">
                <a:extLst>
                  <a:ext uri="{FF2B5EF4-FFF2-40B4-BE49-F238E27FC236}">
                    <a16:creationId xmlns:a16="http://schemas.microsoft.com/office/drawing/2014/main" id="{7DC3ADA6-152F-4D7B-9ABD-30DC8F7A25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90" name="Straight Connector 10389">
                <a:extLst>
                  <a:ext uri="{FF2B5EF4-FFF2-40B4-BE49-F238E27FC236}">
                    <a16:creationId xmlns:a16="http://schemas.microsoft.com/office/drawing/2014/main" id="{1F6CA5EE-56FA-4EF7-9EC7-BC3FB217ED9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91" name="Straight Connector 10390">
                <a:extLst>
                  <a:ext uri="{FF2B5EF4-FFF2-40B4-BE49-F238E27FC236}">
                    <a16:creationId xmlns:a16="http://schemas.microsoft.com/office/drawing/2014/main" id="{703F9222-217B-48EB-8878-EC0B32E322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92" name="Straight Connector 10391">
                <a:extLst>
                  <a:ext uri="{FF2B5EF4-FFF2-40B4-BE49-F238E27FC236}">
                    <a16:creationId xmlns:a16="http://schemas.microsoft.com/office/drawing/2014/main" id="{B48B9A73-A26B-43DB-9BB2-5658871FEA2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93" name="Straight Connector 10392">
                <a:extLst>
                  <a:ext uri="{FF2B5EF4-FFF2-40B4-BE49-F238E27FC236}">
                    <a16:creationId xmlns:a16="http://schemas.microsoft.com/office/drawing/2014/main" id="{EDF9DD53-6F04-4203-B61A-240676B7FDB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94" name="Straight Connector 10393">
                <a:extLst>
                  <a:ext uri="{FF2B5EF4-FFF2-40B4-BE49-F238E27FC236}">
                    <a16:creationId xmlns:a16="http://schemas.microsoft.com/office/drawing/2014/main" id="{01065752-DE28-425C-8987-168FE9F510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95" name="Straight Connector 10394">
                <a:extLst>
                  <a:ext uri="{FF2B5EF4-FFF2-40B4-BE49-F238E27FC236}">
                    <a16:creationId xmlns:a16="http://schemas.microsoft.com/office/drawing/2014/main" id="{4B78A37C-B329-45F9-AF83-26D5CD82654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96" name="Straight Connector 10395">
                <a:extLst>
                  <a:ext uri="{FF2B5EF4-FFF2-40B4-BE49-F238E27FC236}">
                    <a16:creationId xmlns:a16="http://schemas.microsoft.com/office/drawing/2014/main" id="{FB70B126-9812-487A-AB78-CBCB1B32D76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97" name="Straight Connector 10396">
                <a:extLst>
                  <a:ext uri="{FF2B5EF4-FFF2-40B4-BE49-F238E27FC236}">
                    <a16:creationId xmlns:a16="http://schemas.microsoft.com/office/drawing/2014/main" id="{62A622F7-EC16-4F46-83B7-7A7DBCF99A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98" name="Straight Connector 10397">
                <a:extLst>
                  <a:ext uri="{FF2B5EF4-FFF2-40B4-BE49-F238E27FC236}">
                    <a16:creationId xmlns:a16="http://schemas.microsoft.com/office/drawing/2014/main" id="{5607D488-F3A1-4FF6-9C5C-B4C1E147A2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99" name="Straight Connector 10398">
                <a:extLst>
                  <a:ext uri="{FF2B5EF4-FFF2-40B4-BE49-F238E27FC236}">
                    <a16:creationId xmlns:a16="http://schemas.microsoft.com/office/drawing/2014/main" id="{FDD48CAD-8E9A-434C-9F7E-6031DA9A6A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400" name="Straight Connector 10399">
                <a:extLst>
                  <a:ext uri="{FF2B5EF4-FFF2-40B4-BE49-F238E27FC236}">
                    <a16:creationId xmlns:a16="http://schemas.microsoft.com/office/drawing/2014/main" id="{F70B9979-DEC4-48B9-9462-E3631AC96A9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401" name="Straight Connector 10400">
                <a:extLst>
                  <a:ext uri="{FF2B5EF4-FFF2-40B4-BE49-F238E27FC236}">
                    <a16:creationId xmlns:a16="http://schemas.microsoft.com/office/drawing/2014/main" id="{ADB15ACD-534F-474C-8B1A-8F5B94AEFD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402" name="Straight Connector 10401">
                <a:extLst>
                  <a:ext uri="{FF2B5EF4-FFF2-40B4-BE49-F238E27FC236}">
                    <a16:creationId xmlns:a16="http://schemas.microsoft.com/office/drawing/2014/main" id="{8DFFE368-637C-4309-ABAC-BDCED29B6B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403" name="Straight Connector 10402">
                <a:extLst>
                  <a:ext uri="{FF2B5EF4-FFF2-40B4-BE49-F238E27FC236}">
                    <a16:creationId xmlns:a16="http://schemas.microsoft.com/office/drawing/2014/main" id="{7D3E8255-AD5A-48F8-B948-7BF97DBEE7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404" name="Straight Connector 10403">
                <a:extLst>
                  <a:ext uri="{FF2B5EF4-FFF2-40B4-BE49-F238E27FC236}">
                    <a16:creationId xmlns:a16="http://schemas.microsoft.com/office/drawing/2014/main" id="{784682BD-D253-4704-BB29-6D9C7D3006A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405" name="Straight Connector 10404">
                <a:extLst>
                  <a:ext uri="{FF2B5EF4-FFF2-40B4-BE49-F238E27FC236}">
                    <a16:creationId xmlns:a16="http://schemas.microsoft.com/office/drawing/2014/main" id="{34113DE4-AE89-4F45-9B12-61B04E3E78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406" name="Straight Connector 10405">
                <a:extLst>
                  <a:ext uri="{FF2B5EF4-FFF2-40B4-BE49-F238E27FC236}">
                    <a16:creationId xmlns:a16="http://schemas.microsoft.com/office/drawing/2014/main" id="{8437CF76-AF2F-46BC-9579-872625F1AB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407" name="Straight Connector 10406">
                <a:extLst>
                  <a:ext uri="{FF2B5EF4-FFF2-40B4-BE49-F238E27FC236}">
                    <a16:creationId xmlns:a16="http://schemas.microsoft.com/office/drawing/2014/main" id="{AF2AF364-8140-40A5-9AC8-00C03DA479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408" name="Straight Connector 10407">
                <a:extLst>
                  <a:ext uri="{FF2B5EF4-FFF2-40B4-BE49-F238E27FC236}">
                    <a16:creationId xmlns:a16="http://schemas.microsoft.com/office/drawing/2014/main" id="{AFBA166C-DB92-475D-B0D3-1F7EB2B81A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409" name="Straight Connector 10408">
                <a:extLst>
                  <a:ext uri="{FF2B5EF4-FFF2-40B4-BE49-F238E27FC236}">
                    <a16:creationId xmlns:a16="http://schemas.microsoft.com/office/drawing/2014/main" id="{583F60B4-E774-4D4F-BC7C-A171BB6174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410" name="Straight Connector 10409">
                <a:extLst>
                  <a:ext uri="{FF2B5EF4-FFF2-40B4-BE49-F238E27FC236}">
                    <a16:creationId xmlns:a16="http://schemas.microsoft.com/office/drawing/2014/main" id="{EF18C06C-0984-4FAA-952A-9CBFC0F95C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411" name="Straight Connector 10410">
                <a:extLst>
                  <a:ext uri="{FF2B5EF4-FFF2-40B4-BE49-F238E27FC236}">
                    <a16:creationId xmlns:a16="http://schemas.microsoft.com/office/drawing/2014/main" id="{BDE44802-FF06-46DC-9F7E-D2A329BB29B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pic>
        <p:nvPicPr>
          <p:cNvPr id="10242" name="Picture 2">
            <a:extLst>
              <a:ext uri="{FF2B5EF4-FFF2-40B4-BE49-F238E27FC236}">
                <a16:creationId xmlns:a16="http://schemas.microsoft.com/office/drawing/2014/main" id="{4D77670E-5027-6FEB-7968-A0D75E9454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931" r="9015" b="-2"/>
          <a:stretch>
            <a:fillRect/>
          </a:stretch>
        </p:blipFill>
        <p:spPr bwMode="auto">
          <a:xfrm>
            <a:off x="8055588" y="-3863"/>
            <a:ext cx="4132754" cy="3445946"/>
          </a:xfrm>
          <a:custGeom>
            <a:avLst/>
            <a:gdLst/>
            <a:ahLst/>
            <a:cxnLst/>
            <a:rect l="l" t="t" r="r" b="b"/>
            <a:pathLst>
              <a:path w="4638368" h="3867534">
                <a:moveTo>
                  <a:pt x="303228" y="0"/>
                </a:moveTo>
                <a:lnTo>
                  <a:pt x="4638368" y="0"/>
                </a:lnTo>
                <a:lnTo>
                  <a:pt x="4638368" y="2952747"/>
                </a:lnTo>
                <a:lnTo>
                  <a:pt x="4585825" y="3013864"/>
                </a:lnTo>
                <a:cubicBezTo>
                  <a:pt x="4103088" y="3538671"/>
                  <a:pt x="3410622" y="3867534"/>
                  <a:pt x="2641346" y="3867534"/>
                </a:cubicBezTo>
                <a:cubicBezTo>
                  <a:pt x="1182571" y="3867534"/>
                  <a:pt x="0" y="2684963"/>
                  <a:pt x="0" y="1226188"/>
                </a:cubicBezTo>
                <a:cubicBezTo>
                  <a:pt x="0" y="815907"/>
                  <a:pt x="93544" y="427475"/>
                  <a:pt x="260466" y="81056"/>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41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C202E-FF4A-32AA-F6A0-AA950E337C95}"/>
              </a:ext>
            </a:extLst>
          </p:cNvPr>
          <p:cNvSpPr>
            <a:spLocks noGrp="1"/>
          </p:cNvSpPr>
          <p:nvPr>
            <p:ph type="title"/>
          </p:nvPr>
        </p:nvSpPr>
        <p:spPr>
          <a:xfrm>
            <a:off x="825909" y="808055"/>
            <a:ext cx="3979205" cy="1453363"/>
          </a:xfrm>
        </p:spPr>
        <p:txBody>
          <a:bodyPr>
            <a:normAutofit/>
          </a:bodyPr>
          <a:lstStyle/>
          <a:p>
            <a:r>
              <a:rPr lang="en-US" dirty="0"/>
              <a:t>Transit mail Censorship Rules</a:t>
            </a:r>
            <a:endParaRPr lang="en-US"/>
          </a:p>
        </p:txBody>
      </p:sp>
      <p:sp>
        <p:nvSpPr>
          <p:cNvPr id="3" name="Content Placeholder 2">
            <a:extLst>
              <a:ext uri="{FF2B5EF4-FFF2-40B4-BE49-F238E27FC236}">
                <a16:creationId xmlns:a16="http://schemas.microsoft.com/office/drawing/2014/main" id="{27520173-FD01-546F-BEA0-F0CE686365C1}"/>
              </a:ext>
            </a:extLst>
          </p:cNvPr>
          <p:cNvSpPr>
            <a:spLocks noGrp="1"/>
          </p:cNvSpPr>
          <p:nvPr>
            <p:ph idx="1"/>
          </p:nvPr>
        </p:nvSpPr>
        <p:spPr>
          <a:xfrm>
            <a:off x="802178" y="2261420"/>
            <a:ext cx="4002936" cy="3637935"/>
          </a:xfrm>
        </p:spPr>
        <p:txBody>
          <a:bodyPr>
            <a:normAutofit/>
          </a:bodyPr>
          <a:lstStyle/>
          <a:p>
            <a:r>
              <a:rPr lang="en-US" dirty="0"/>
              <a:t>The German Foreign Office in Berlin censored the mail of its employees stationed abroad   Note the “</a:t>
            </a:r>
            <a:r>
              <a:rPr lang="en-US" dirty="0" err="1"/>
              <a:t>Amtlich</a:t>
            </a:r>
            <a:r>
              <a:rPr lang="en-US" dirty="0"/>
              <a:t> </a:t>
            </a:r>
            <a:r>
              <a:rPr lang="en-US" dirty="0" err="1"/>
              <a:t>geöffnet</a:t>
            </a:r>
            <a:r>
              <a:rPr lang="en-US" dirty="0"/>
              <a:t>” (officially opened) and the distinctive seal that says “</a:t>
            </a:r>
            <a:r>
              <a:rPr lang="en-US" dirty="0" err="1"/>
              <a:t>Auswartiges</a:t>
            </a:r>
            <a:r>
              <a:rPr lang="en-US" dirty="0"/>
              <a:t> Amt des Deutsches Reichs” (Foreign Office of the German Reich)</a:t>
            </a:r>
          </a:p>
        </p:txBody>
      </p:sp>
      <p:pic>
        <p:nvPicPr>
          <p:cNvPr id="4" name="Picture 3" descr="A close-up of several envelopes&#10;&#10;AI-generated content may be incorrect.">
            <a:extLst>
              <a:ext uri="{FF2B5EF4-FFF2-40B4-BE49-F238E27FC236}">
                <a16:creationId xmlns:a16="http://schemas.microsoft.com/office/drawing/2014/main" id="{4AA9B712-9B5A-835E-D92F-4638B9483C0F}"/>
              </a:ext>
            </a:extLst>
          </p:cNvPr>
          <p:cNvPicPr>
            <a:picLocks noChangeAspect="1"/>
          </p:cNvPicPr>
          <p:nvPr/>
        </p:nvPicPr>
        <p:blipFill rotWithShape="1">
          <a:blip r:embed="rId3">
            <a:extLst>
              <a:ext uri="{28A0092B-C50C-407E-A947-70E740481C1C}">
                <a14:useLocalDpi xmlns:a14="http://schemas.microsoft.com/office/drawing/2010/main" val="0"/>
              </a:ext>
            </a:extLst>
          </a:blip>
          <a:srcRect l="54487" t="63082" r="4167" b="11561"/>
          <a:stretch>
            <a:fillRect/>
          </a:stretch>
        </p:blipFill>
        <p:spPr bwMode="auto">
          <a:xfrm>
            <a:off x="5289752" y="928230"/>
            <a:ext cx="6095593" cy="4839309"/>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62726D43-4B2A-34AC-355B-B4EEDF66450F}"/>
              </a:ext>
            </a:extLst>
          </p:cNvPr>
          <p:cNvSpPr txBox="1"/>
          <p:nvPr/>
        </p:nvSpPr>
        <p:spPr>
          <a:xfrm>
            <a:off x="7626487" y="5929770"/>
            <a:ext cx="2723744" cy="307777"/>
          </a:xfrm>
          <a:prstGeom prst="rect">
            <a:avLst/>
          </a:prstGeom>
          <a:noFill/>
        </p:spPr>
        <p:txBody>
          <a:bodyPr wrap="square" rtlCol="0">
            <a:spAutoFit/>
          </a:bodyPr>
          <a:lstStyle/>
          <a:p>
            <a:r>
              <a:rPr lang="en-US" sz="1400" i="1" dirty="0"/>
              <a:t>Taken from Townshend</a:t>
            </a:r>
          </a:p>
        </p:txBody>
      </p:sp>
    </p:spTree>
    <p:extLst>
      <p:ext uri="{BB962C8B-B14F-4D97-AF65-F5344CB8AC3E}">
        <p14:creationId xmlns:p14="http://schemas.microsoft.com/office/powerpoint/2010/main" val="1167898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9C6F8-FBEA-552A-984C-E937F2A22630}"/>
              </a:ext>
            </a:extLst>
          </p:cNvPr>
          <p:cNvSpPr>
            <a:spLocks noGrp="1"/>
          </p:cNvSpPr>
          <p:nvPr>
            <p:ph type="title"/>
          </p:nvPr>
        </p:nvSpPr>
        <p:spPr/>
        <p:txBody>
          <a:bodyPr/>
          <a:lstStyle/>
          <a:p>
            <a:pPr algn="ctr"/>
            <a:r>
              <a:rPr lang="en-US" dirty="0"/>
              <a:t>Censorship:  How it Worked</a:t>
            </a:r>
          </a:p>
        </p:txBody>
      </p:sp>
      <p:sp>
        <p:nvSpPr>
          <p:cNvPr id="3" name="Content Placeholder 2">
            <a:extLst>
              <a:ext uri="{FF2B5EF4-FFF2-40B4-BE49-F238E27FC236}">
                <a16:creationId xmlns:a16="http://schemas.microsoft.com/office/drawing/2014/main" id="{4609D086-9FB6-7D70-FA00-107A5F80FEF9}"/>
              </a:ext>
            </a:extLst>
          </p:cNvPr>
          <p:cNvSpPr>
            <a:spLocks noGrp="1"/>
          </p:cNvSpPr>
          <p:nvPr>
            <p:ph idx="1"/>
          </p:nvPr>
        </p:nvSpPr>
        <p:spPr>
          <a:xfrm>
            <a:off x="685801" y="2142067"/>
            <a:ext cx="4167553" cy="3649133"/>
          </a:xfrm>
        </p:spPr>
        <p:txBody>
          <a:bodyPr/>
          <a:lstStyle/>
          <a:p>
            <a:r>
              <a:rPr lang="en-US" dirty="0"/>
              <a:t>First came the sorting:</a:t>
            </a:r>
          </a:p>
          <a:p>
            <a:pPr lvl="1"/>
            <a:r>
              <a:rPr lang="en-US" dirty="0"/>
              <a:t>Those letters from abroad to undercover addresses were separated immediately</a:t>
            </a:r>
          </a:p>
          <a:p>
            <a:pPr lvl="1"/>
            <a:r>
              <a:rPr lang="en-US" dirty="0"/>
              <a:t>Those addressed to person listed as ‘V’  (</a:t>
            </a:r>
            <a:r>
              <a:rPr lang="en-US" dirty="0" err="1"/>
              <a:t>verdachtig</a:t>
            </a:r>
            <a:r>
              <a:rPr lang="en-US" dirty="0"/>
              <a:t>) (suspicious)  or  ‘D” (payments from abroad) for detailed looks.</a:t>
            </a:r>
          </a:p>
        </p:txBody>
      </p:sp>
      <p:pic>
        <p:nvPicPr>
          <p:cNvPr id="8198" name="Picture 6">
            <a:extLst>
              <a:ext uri="{FF2B5EF4-FFF2-40B4-BE49-F238E27FC236}">
                <a16:creationId xmlns:a16="http://schemas.microsoft.com/office/drawing/2014/main" id="{92179AD3-F294-D789-5010-6EF6C70A81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6313" y="1945127"/>
            <a:ext cx="4765724" cy="37490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C0B82AC-5C57-31F9-7215-694033B27F8F}"/>
              </a:ext>
            </a:extLst>
          </p:cNvPr>
          <p:cNvSpPr txBox="1"/>
          <p:nvPr/>
        </p:nvSpPr>
        <p:spPr>
          <a:xfrm>
            <a:off x="6486313" y="5791200"/>
            <a:ext cx="4411494" cy="923330"/>
          </a:xfrm>
          <a:prstGeom prst="rect">
            <a:avLst/>
          </a:prstGeom>
          <a:noFill/>
        </p:spPr>
        <p:txBody>
          <a:bodyPr wrap="square" rtlCol="0">
            <a:spAutoFit/>
          </a:bodyPr>
          <a:lstStyle/>
          <a:p>
            <a:r>
              <a:rPr lang="en-US" dirty="0"/>
              <a:t>An infamous Thomas Cook cover, where mail addressed to this PO box might be redirected to places otherwise prohibited.</a:t>
            </a:r>
          </a:p>
        </p:txBody>
      </p:sp>
    </p:spTree>
    <p:extLst>
      <p:ext uri="{BB962C8B-B14F-4D97-AF65-F5344CB8AC3E}">
        <p14:creationId xmlns:p14="http://schemas.microsoft.com/office/powerpoint/2010/main" val="775847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9A64C-EA0D-4DC2-A8C5-C88EFBF64979}"/>
              </a:ext>
            </a:extLst>
          </p:cNvPr>
          <p:cNvSpPr>
            <a:spLocks noGrp="1"/>
          </p:cNvSpPr>
          <p:nvPr>
            <p:ph type="title"/>
          </p:nvPr>
        </p:nvSpPr>
        <p:spPr>
          <a:xfrm>
            <a:off x="771479" y="1047656"/>
            <a:ext cx="6282266" cy="1456267"/>
          </a:xfrm>
        </p:spPr>
        <p:txBody>
          <a:bodyPr>
            <a:normAutofit/>
          </a:bodyPr>
          <a:lstStyle/>
          <a:p>
            <a:pPr algn="ctr"/>
            <a:r>
              <a:rPr lang="en-US" dirty="0"/>
              <a:t>German   WWII Mail censorship Explained</a:t>
            </a:r>
          </a:p>
        </p:txBody>
      </p:sp>
      <p:sp>
        <p:nvSpPr>
          <p:cNvPr id="5" name="Content Placeholder 4">
            <a:extLst>
              <a:ext uri="{FF2B5EF4-FFF2-40B4-BE49-F238E27FC236}">
                <a16:creationId xmlns:a16="http://schemas.microsoft.com/office/drawing/2014/main" id="{EEB4396D-C0AA-4526-7C5F-09B09C862C9D}"/>
              </a:ext>
            </a:extLst>
          </p:cNvPr>
          <p:cNvSpPr>
            <a:spLocks noGrp="1"/>
          </p:cNvSpPr>
          <p:nvPr>
            <p:ph idx="1"/>
          </p:nvPr>
        </p:nvSpPr>
        <p:spPr>
          <a:xfrm>
            <a:off x="384244" y="3287949"/>
            <a:ext cx="6551577" cy="1066129"/>
          </a:xfrm>
        </p:spPr>
        <p:txBody>
          <a:bodyPr>
            <a:normAutofit fontScale="85000" lnSpcReduction="20000"/>
          </a:bodyPr>
          <a:lstStyle/>
          <a:p>
            <a:pPr algn="ctr"/>
            <a:r>
              <a:rPr lang="en-US" sz="2800" dirty="0"/>
              <a:t>My objective is to explain how the Germans censored both incoming and outgoing mail in an easy-to-understand, straightforward manner.</a:t>
            </a:r>
          </a:p>
        </p:txBody>
      </p:sp>
      <p:pic>
        <p:nvPicPr>
          <p:cNvPr id="1026" name="Picture 2" descr="1940, buildings 50-60 Gr. with stamp “WARSAW 23.III.41” on registered letter to New York, reverse with censorship band, slight">
            <a:extLst>
              <a:ext uri="{FF2B5EF4-FFF2-40B4-BE49-F238E27FC236}">
                <a16:creationId xmlns:a16="http://schemas.microsoft.com/office/drawing/2014/main" id="{1BC875B7-2C2B-317B-F46A-FF30EFDA21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20" b="5256"/>
          <a:stretch>
            <a:fillRect/>
          </a:stretch>
        </p:blipFill>
        <p:spPr bwMode="auto">
          <a:xfrm>
            <a:off x="7053745" y="1775789"/>
            <a:ext cx="4686639" cy="31652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B4AACA5-3BAA-13F6-5B72-BA11563DE8B5}"/>
              </a:ext>
            </a:extLst>
          </p:cNvPr>
          <p:cNvSpPr txBox="1"/>
          <p:nvPr/>
        </p:nvSpPr>
        <p:spPr>
          <a:xfrm>
            <a:off x="7436406" y="5408738"/>
            <a:ext cx="4090871" cy="923330"/>
          </a:xfrm>
          <a:prstGeom prst="rect">
            <a:avLst/>
          </a:prstGeom>
          <a:noFill/>
        </p:spPr>
        <p:txBody>
          <a:bodyPr wrap="square" rtlCol="0">
            <a:spAutoFit/>
          </a:bodyPr>
          <a:lstStyle/>
          <a:p>
            <a:r>
              <a:rPr lang="en-US" i="1" dirty="0"/>
              <a:t>The back of a censored cover, complete with OKW seal and censor strip, May 1941, originating from Warsaw.</a:t>
            </a:r>
          </a:p>
        </p:txBody>
      </p:sp>
    </p:spTree>
    <p:extLst>
      <p:ext uri="{BB962C8B-B14F-4D97-AF65-F5344CB8AC3E}">
        <p14:creationId xmlns:p14="http://schemas.microsoft.com/office/powerpoint/2010/main" val="967649637"/>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994B-F2D6-713B-C598-4A3748A1D8B5}"/>
              </a:ext>
            </a:extLst>
          </p:cNvPr>
          <p:cNvSpPr>
            <a:spLocks noGrp="1"/>
          </p:cNvSpPr>
          <p:nvPr>
            <p:ph type="title"/>
          </p:nvPr>
        </p:nvSpPr>
        <p:spPr/>
        <p:txBody>
          <a:bodyPr/>
          <a:lstStyle/>
          <a:p>
            <a:pPr algn="ctr"/>
            <a:r>
              <a:rPr lang="en-US" dirty="0"/>
              <a:t>Censorship:  How it Worked</a:t>
            </a:r>
          </a:p>
        </p:txBody>
      </p:sp>
      <p:sp>
        <p:nvSpPr>
          <p:cNvPr id="3" name="Content Placeholder 2">
            <a:extLst>
              <a:ext uri="{FF2B5EF4-FFF2-40B4-BE49-F238E27FC236}">
                <a16:creationId xmlns:a16="http://schemas.microsoft.com/office/drawing/2014/main" id="{3205987C-DFCC-5906-3CB9-988E42875D9E}"/>
              </a:ext>
            </a:extLst>
          </p:cNvPr>
          <p:cNvSpPr>
            <a:spLocks noGrp="1"/>
          </p:cNvSpPr>
          <p:nvPr>
            <p:ph idx="1"/>
          </p:nvPr>
        </p:nvSpPr>
        <p:spPr/>
        <p:txBody>
          <a:bodyPr/>
          <a:lstStyle/>
          <a:p>
            <a:r>
              <a:rPr lang="en-US" dirty="0"/>
              <a:t>Then came the more mundane sorting that was supposed to have happened:</a:t>
            </a:r>
          </a:p>
          <a:p>
            <a:pPr lvl="1"/>
            <a:r>
              <a:rPr lang="en-US" dirty="0"/>
              <a:t>The number of sheets would be marked on the cover (</a:t>
            </a:r>
            <a:r>
              <a:rPr lang="en-US" dirty="0" err="1"/>
              <a:t>Paginierstempel</a:t>
            </a:r>
            <a:r>
              <a:rPr lang="en-US" dirty="0"/>
              <a:t>, “page stamp”)</a:t>
            </a:r>
          </a:p>
          <a:p>
            <a:pPr lvl="1"/>
            <a:r>
              <a:rPr lang="en-US" dirty="0"/>
              <a:t>Window envelopes would have the destination address copied onto them.</a:t>
            </a:r>
          </a:p>
          <a:p>
            <a:pPr lvl="1"/>
            <a:r>
              <a:rPr lang="en-US" dirty="0"/>
              <a:t>Details of other contents would be noted on a printed sheet</a:t>
            </a:r>
          </a:p>
          <a:p>
            <a:pPr lvl="1"/>
            <a:r>
              <a:rPr lang="en-US" dirty="0"/>
              <a:t>All of this would be sent to the appropriate </a:t>
            </a:r>
            <a:r>
              <a:rPr lang="en-US" dirty="0" err="1"/>
              <a:t>Prüfabteiliung</a:t>
            </a:r>
            <a:r>
              <a:rPr lang="en-US" dirty="0"/>
              <a:t> ( censorship department) and distributed to the </a:t>
            </a:r>
            <a:r>
              <a:rPr lang="en-US" dirty="0" err="1"/>
              <a:t>Prüfgruppen</a:t>
            </a:r>
            <a:r>
              <a:rPr lang="en-US" dirty="0"/>
              <a:t> (censor groups)</a:t>
            </a:r>
          </a:p>
          <a:p>
            <a:pPr lvl="1"/>
            <a:endParaRPr lang="en-US" dirty="0"/>
          </a:p>
          <a:p>
            <a:pPr lvl="1"/>
            <a:endParaRPr lang="en-US" dirty="0"/>
          </a:p>
        </p:txBody>
      </p:sp>
    </p:spTree>
    <p:extLst>
      <p:ext uri="{BB962C8B-B14F-4D97-AF65-F5344CB8AC3E}">
        <p14:creationId xmlns:p14="http://schemas.microsoft.com/office/powerpoint/2010/main" val="2818269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06199-4E54-8385-1818-78427B4860B6}"/>
              </a:ext>
            </a:extLst>
          </p:cNvPr>
          <p:cNvSpPr>
            <a:spLocks noGrp="1"/>
          </p:cNvSpPr>
          <p:nvPr>
            <p:ph type="title"/>
          </p:nvPr>
        </p:nvSpPr>
        <p:spPr/>
        <p:txBody>
          <a:bodyPr/>
          <a:lstStyle/>
          <a:p>
            <a:r>
              <a:rPr lang="en-US" dirty="0"/>
              <a:t>Censorship:  How it really worked</a:t>
            </a:r>
          </a:p>
        </p:txBody>
      </p:sp>
      <p:sp>
        <p:nvSpPr>
          <p:cNvPr id="3" name="Content Placeholder 2">
            <a:extLst>
              <a:ext uri="{FF2B5EF4-FFF2-40B4-BE49-F238E27FC236}">
                <a16:creationId xmlns:a16="http://schemas.microsoft.com/office/drawing/2014/main" id="{991C7464-176B-B497-427B-42D28EF904FC}"/>
              </a:ext>
            </a:extLst>
          </p:cNvPr>
          <p:cNvSpPr>
            <a:spLocks noGrp="1"/>
          </p:cNvSpPr>
          <p:nvPr>
            <p:ph idx="1"/>
          </p:nvPr>
        </p:nvSpPr>
        <p:spPr>
          <a:xfrm>
            <a:off x="685801" y="2142067"/>
            <a:ext cx="3894991" cy="3649133"/>
          </a:xfrm>
        </p:spPr>
        <p:txBody>
          <a:bodyPr/>
          <a:lstStyle/>
          <a:p>
            <a:r>
              <a:rPr lang="en-US" dirty="0"/>
              <a:t>Most of these things were never done!  True </a:t>
            </a:r>
            <a:r>
              <a:rPr lang="en-US" dirty="0" err="1"/>
              <a:t>Paginierstempels</a:t>
            </a:r>
            <a:r>
              <a:rPr lang="en-US" dirty="0"/>
              <a:t> in ink were only in Munich and Vienna</a:t>
            </a:r>
          </a:p>
          <a:p>
            <a:r>
              <a:rPr lang="en-US" dirty="0"/>
              <a:t> Most of the time, the window envelopes never had the address copied.  </a:t>
            </a:r>
          </a:p>
          <a:p>
            <a:r>
              <a:rPr lang="en-US" dirty="0"/>
              <a:t>Slips describing the contents are rare</a:t>
            </a:r>
          </a:p>
          <a:p>
            <a:endParaRPr lang="en-US" dirty="0"/>
          </a:p>
        </p:txBody>
      </p:sp>
      <p:pic>
        <p:nvPicPr>
          <p:cNvPr id="5" name="Picture 4" descr="A collection of envelopes with stamps&#10;&#10;AI-generated content may be incorrect.">
            <a:extLst>
              <a:ext uri="{FF2B5EF4-FFF2-40B4-BE49-F238E27FC236}">
                <a16:creationId xmlns:a16="http://schemas.microsoft.com/office/drawing/2014/main" id="{3362ADCF-E136-AE71-754A-43FC0BC10BEB}"/>
              </a:ext>
            </a:extLst>
          </p:cNvPr>
          <p:cNvPicPr>
            <a:picLocks noChangeAspect="1"/>
          </p:cNvPicPr>
          <p:nvPr/>
        </p:nvPicPr>
        <p:blipFill>
          <a:blip r:embed="rId2"/>
          <a:srcRect l="59434" t="50000" b="26525"/>
          <a:stretch>
            <a:fillRect/>
          </a:stretch>
        </p:blipFill>
        <p:spPr>
          <a:xfrm>
            <a:off x="7013642" y="1683174"/>
            <a:ext cx="4146700" cy="3108960"/>
          </a:xfrm>
          <a:prstGeom prst="rect">
            <a:avLst/>
          </a:prstGeom>
        </p:spPr>
      </p:pic>
      <p:sp>
        <p:nvSpPr>
          <p:cNvPr id="6" name="TextBox 5">
            <a:extLst>
              <a:ext uri="{FF2B5EF4-FFF2-40B4-BE49-F238E27FC236}">
                <a16:creationId xmlns:a16="http://schemas.microsoft.com/office/drawing/2014/main" id="{C06AD1E5-2C27-4A4F-A7CF-E945A6BFB095}"/>
              </a:ext>
            </a:extLst>
          </p:cNvPr>
          <p:cNvSpPr txBox="1"/>
          <p:nvPr/>
        </p:nvSpPr>
        <p:spPr>
          <a:xfrm>
            <a:off x="6979595" y="4951379"/>
            <a:ext cx="4214794" cy="1477328"/>
          </a:xfrm>
          <a:prstGeom prst="rect">
            <a:avLst/>
          </a:prstGeom>
          <a:noFill/>
        </p:spPr>
        <p:txBody>
          <a:bodyPr wrap="square" rtlCol="0">
            <a:spAutoFit/>
          </a:bodyPr>
          <a:lstStyle/>
          <a:p>
            <a:r>
              <a:rPr lang="en-US" dirty="0"/>
              <a:t>The green number is the </a:t>
            </a:r>
            <a:r>
              <a:rPr lang="en-US" dirty="0" err="1"/>
              <a:t>Paginierstempel</a:t>
            </a:r>
            <a:r>
              <a:rPr lang="en-US" dirty="0"/>
              <a:t> on this cover bound for Italy and censored in Munich.  It is thought to represent a senior supervisor getting involved. </a:t>
            </a:r>
            <a:r>
              <a:rPr lang="en-US" i="1" dirty="0"/>
              <a:t>Taken from Townshend</a:t>
            </a:r>
          </a:p>
        </p:txBody>
      </p:sp>
    </p:spTree>
    <p:extLst>
      <p:ext uri="{BB962C8B-B14F-4D97-AF65-F5344CB8AC3E}">
        <p14:creationId xmlns:p14="http://schemas.microsoft.com/office/powerpoint/2010/main" val="2266443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021A6-1BC3-45E4-8431-B9014DEAC8F2}"/>
              </a:ext>
            </a:extLst>
          </p:cNvPr>
          <p:cNvSpPr>
            <a:spLocks noGrp="1"/>
          </p:cNvSpPr>
          <p:nvPr>
            <p:ph type="title"/>
          </p:nvPr>
        </p:nvSpPr>
        <p:spPr/>
        <p:txBody>
          <a:bodyPr/>
          <a:lstStyle/>
          <a:p>
            <a:r>
              <a:rPr lang="en-US" dirty="0"/>
              <a:t>Durchlaufstempel – The pass-through stamp</a:t>
            </a:r>
          </a:p>
        </p:txBody>
      </p:sp>
      <p:pic>
        <p:nvPicPr>
          <p:cNvPr id="8" name="Picture 7">
            <a:extLst>
              <a:ext uri="{FF2B5EF4-FFF2-40B4-BE49-F238E27FC236}">
                <a16:creationId xmlns:a16="http://schemas.microsoft.com/office/drawing/2014/main" id="{2CDB0830-E69B-79C6-0BA4-CEE560B64D63}"/>
              </a:ext>
            </a:extLst>
          </p:cNvPr>
          <p:cNvPicPr>
            <a:picLocks noChangeAspect="1"/>
          </p:cNvPicPr>
          <p:nvPr/>
        </p:nvPicPr>
        <p:blipFill>
          <a:blip r:embed="rId2"/>
          <a:srcRect l="5992" t="10922" r="5603" b="20425"/>
          <a:stretch>
            <a:fillRect/>
          </a:stretch>
        </p:blipFill>
        <p:spPr>
          <a:xfrm>
            <a:off x="5136209" y="2090186"/>
            <a:ext cx="6122895" cy="3566160"/>
          </a:xfrm>
          <a:prstGeom prst="rect">
            <a:avLst/>
          </a:prstGeom>
        </p:spPr>
      </p:pic>
      <p:sp>
        <p:nvSpPr>
          <p:cNvPr id="9" name="TextBox 8">
            <a:extLst>
              <a:ext uri="{FF2B5EF4-FFF2-40B4-BE49-F238E27FC236}">
                <a16:creationId xmlns:a16="http://schemas.microsoft.com/office/drawing/2014/main" id="{C8228912-5511-7ADD-8030-A84B23C7F078}"/>
              </a:ext>
            </a:extLst>
          </p:cNvPr>
          <p:cNvSpPr txBox="1"/>
          <p:nvPr/>
        </p:nvSpPr>
        <p:spPr>
          <a:xfrm>
            <a:off x="1284051" y="2198450"/>
            <a:ext cx="3112851" cy="3416320"/>
          </a:xfrm>
          <a:prstGeom prst="rect">
            <a:avLst/>
          </a:prstGeom>
          <a:noFill/>
        </p:spPr>
        <p:txBody>
          <a:bodyPr wrap="square" rtlCol="0">
            <a:spAutoFit/>
          </a:bodyPr>
          <a:lstStyle/>
          <a:p>
            <a:r>
              <a:rPr lang="en-US" dirty="0"/>
              <a:t>Sometimes, censors would quickly presume that items did not need to be examined and would therefore put a Durchlaufstempel on them.  This is a stamp that indicates it has been passed through. </a:t>
            </a:r>
          </a:p>
          <a:p>
            <a:endParaRPr lang="en-US" dirty="0"/>
          </a:p>
          <a:p>
            <a:r>
              <a:rPr lang="en-US" dirty="0"/>
              <a:t>They always feature a big “A” along with the smaller letter of the particular district station. This one came from Berlin.</a:t>
            </a:r>
          </a:p>
        </p:txBody>
      </p:sp>
    </p:spTree>
    <p:extLst>
      <p:ext uri="{BB962C8B-B14F-4D97-AF65-F5344CB8AC3E}">
        <p14:creationId xmlns:p14="http://schemas.microsoft.com/office/powerpoint/2010/main" val="2261505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DFEAA-5231-55AF-ACE2-28B4B4EB08DB}"/>
              </a:ext>
            </a:extLst>
          </p:cNvPr>
          <p:cNvSpPr>
            <a:spLocks noGrp="1"/>
          </p:cNvSpPr>
          <p:nvPr>
            <p:ph type="title"/>
          </p:nvPr>
        </p:nvSpPr>
        <p:spPr/>
        <p:txBody>
          <a:bodyPr/>
          <a:lstStyle/>
          <a:p>
            <a:r>
              <a:rPr lang="en-US" dirty="0"/>
              <a:t>Durchlaufstempel – another Example</a:t>
            </a:r>
          </a:p>
        </p:txBody>
      </p:sp>
      <p:pic>
        <p:nvPicPr>
          <p:cNvPr id="9218" name="Picture 2">
            <a:extLst>
              <a:ext uri="{FF2B5EF4-FFF2-40B4-BE49-F238E27FC236}">
                <a16:creationId xmlns:a16="http://schemas.microsoft.com/office/drawing/2014/main" id="{DF002366-CAB5-65E6-75F6-3081AEC263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899" t="41277" r="7302" b="12482"/>
          <a:stretch>
            <a:fillRect/>
          </a:stretch>
        </p:blipFill>
        <p:spPr bwMode="auto">
          <a:xfrm>
            <a:off x="6011694" y="2918298"/>
            <a:ext cx="4260715" cy="31712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208546B-975D-0E01-BC58-0EA7F24328E6}"/>
              </a:ext>
            </a:extLst>
          </p:cNvPr>
          <p:cNvSpPr txBox="1"/>
          <p:nvPr/>
        </p:nvSpPr>
        <p:spPr>
          <a:xfrm>
            <a:off x="418289" y="3268494"/>
            <a:ext cx="5000017" cy="1200329"/>
          </a:xfrm>
          <a:prstGeom prst="rect">
            <a:avLst/>
          </a:prstGeom>
          <a:noFill/>
        </p:spPr>
        <p:txBody>
          <a:bodyPr wrap="square" rtlCol="0">
            <a:spAutoFit/>
          </a:bodyPr>
          <a:lstStyle/>
          <a:p>
            <a:r>
              <a:rPr lang="en-US" dirty="0"/>
              <a:t>This cover sent from Estonia via the German Feldpost to an Officer in the Finnish Army, ultimately got the Aa stamp of the Durchlaufstempel of Konigsberg.</a:t>
            </a:r>
          </a:p>
        </p:txBody>
      </p:sp>
    </p:spTree>
    <p:extLst>
      <p:ext uri="{BB962C8B-B14F-4D97-AF65-F5344CB8AC3E}">
        <p14:creationId xmlns:p14="http://schemas.microsoft.com/office/powerpoint/2010/main" val="1555112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1A4C9-E645-0374-5A47-CB19F9F03868}"/>
              </a:ext>
            </a:extLst>
          </p:cNvPr>
          <p:cNvSpPr>
            <a:spLocks noGrp="1"/>
          </p:cNvSpPr>
          <p:nvPr>
            <p:ph type="title"/>
          </p:nvPr>
        </p:nvSpPr>
        <p:spPr/>
        <p:txBody>
          <a:bodyPr/>
          <a:lstStyle/>
          <a:p>
            <a:r>
              <a:rPr lang="en-US" dirty="0" err="1"/>
              <a:t>Paginierstempel</a:t>
            </a:r>
            <a:r>
              <a:rPr lang="en-US" dirty="0"/>
              <a:t> – Germany to Bulgaria</a:t>
            </a:r>
          </a:p>
        </p:txBody>
      </p:sp>
      <p:pic>
        <p:nvPicPr>
          <p:cNvPr id="8194" name="Picture 2">
            <a:extLst>
              <a:ext uri="{FF2B5EF4-FFF2-40B4-BE49-F238E27FC236}">
                <a16:creationId xmlns:a16="http://schemas.microsoft.com/office/drawing/2014/main" id="{67E3F089-4392-C4FC-E8B0-3ED48E9543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49" t="25958" r="10646" b="32766"/>
          <a:stretch>
            <a:fillRect/>
          </a:stretch>
        </p:blipFill>
        <p:spPr bwMode="auto">
          <a:xfrm>
            <a:off x="486378" y="2947481"/>
            <a:ext cx="4800127" cy="34747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8F8EC79-5414-715E-5D3C-7F51DA8678AA}"/>
              </a:ext>
            </a:extLst>
          </p:cNvPr>
          <p:cNvSpPr txBox="1"/>
          <p:nvPr/>
        </p:nvSpPr>
        <p:spPr>
          <a:xfrm>
            <a:off x="6828817" y="3132306"/>
            <a:ext cx="4212077" cy="1754326"/>
          </a:xfrm>
          <a:prstGeom prst="rect">
            <a:avLst/>
          </a:prstGeom>
          <a:noFill/>
        </p:spPr>
        <p:txBody>
          <a:bodyPr wrap="square" rtlCol="0">
            <a:spAutoFit/>
          </a:bodyPr>
          <a:lstStyle/>
          <a:p>
            <a:r>
              <a:rPr lang="en-US" dirty="0"/>
              <a:t>Another </a:t>
            </a:r>
            <a:r>
              <a:rPr lang="en-US" dirty="0" err="1"/>
              <a:t>paginierstempel</a:t>
            </a:r>
            <a:r>
              <a:rPr lang="en-US" dirty="0"/>
              <a:t> on this 1942 cover from Lindau, Germany to Sofia, Bulgaria.  It has a number of other makings as well in pencil, green, and blue ink, indicating it was a source of some controversy!</a:t>
            </a:r>
          </a:p>
        </p:txBody>
      </p:sp>
    </p:spTree>
    <p:extLst>
      <p:ext uri="{BB962C8B-B14F-4D97-AF65-F5344CB8AC3E}">
        <p14:creationId xmlns:p14="http://schemas.microsoft.com/office/powerpoint/2010/main" val="3199724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426EE-2CCC-45E7-1420-BADF5CD01762}"/>
              </a:ext>
            </a:extLst>
          </p:cNvPr>
          <p:cNvSpPr>
            <a:spLocks noGrp="1"/>
          </p:cNvSpPr>
          <p:nvPr>
            <p:ph type="title"/>
          </p:nvPr>
        </p:nvSpPr>
        <p:spPr/>
        <p:txBody>
          <a:bodyPr/>
          <a:lstStyle/>
          <a:p>
            <a:r>
              <a:rPr lang="en-US" dirty="0"/>
              <a:t>Durchlaufstempel- another Example</a:t>
            </a:r>
          </a:p>
        </p:txBody>
      </p:sp>
      <p:pic>
        <p:nvPicPr>
          <p:cNvPr id="2050" name="Picture 2">
            <a:extLst>
              <a:ext uri="{FF2B5EF4-FFF2-40B4-BE49-F238E27FC236}">
                <a16:creationId xmlns:a16="http://schemas.microsoft.com/office/drawing/2014/main" id="{DEE98B4D-4EE2-D15F-EC63-5721F4152A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927" t="38866" r="28599" b="11631"/>
          <a:stretch>
            <a:fillRect/>
          </a:stretch>
        </p:blipFill>
        <p:spPr bwMode="auto">
          <a:xfrm>
            <a:off x="5029201" y="2344366"/>
            <a:ext cx="5233480" cy="33949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6889E7C-4476-2CE4-A569-939203D38760}"/>
              </a:ext>
            </a:extLst>
          </p:cNvPr>
          <p:cNvSpPr txBox="1"/>
          <p:nvPr/>
        </p:nvSpPr>
        <p:spPr>
          <a:xfrm>
            <a:off x="992221" y="2821020"/>
            <a:ext cx="3268494" cy="1200329"/>
          </a:xfrm>
          <a:prstGeom prst="rect">
            <a:avLst/>
          </a:prstGeom>
          <a:noFill/>
        </p:spPr>
        <p:txBody>
          <a:bodyPr wrap="square" rtlCol="0">
            <a:spAutoFit/>
          </a:bodyPr>
          <a:lstStyle/>
          <a:p>
            <a:r>
              <a:rPr lang="en-US" dirty="0"/>
              <a:t>Cover from a slave labor camp in Germany to France (via Lyon) with an Ae  Durchlaufstempel (Frankfurt).</a:t>
            </a:r>
          </a:p>
        </p:txBody>
      </p:sp>
    </p:spTree>
    <p:extLst>
      <p:ext uri="{BB962C8B-B14F-4D97-AF65-F5344CB8AC3E}">
        <p14:creationId xmlns:p14="http://schemas.microsoft.com/office/powerpoint/2010/main" val="3994824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651E5-1256-CC15-D81D-8190023C0504}"/>
              </a:ext>
            </a:extLst>
          </p:cNvPr>
          <p:cNvSpPr>
            <a:spLocks noGrp="1"/>
          </p:cNvSpPr>
          <p:nvPr>
            <p:ph type="title"/>
          </p:nvPr>
        </p:nvSpPr>
        <p:spPr>
          <a:xfrm>
            <a:off x="6717278" y="1030288"/>
            <a:ext cx="4099947" cy="1035579"/>
          </a:xfrm>
        </p:spPr>
        <p:txBody>
          <a:bodyPr>
            <a:normAutofit/>
          </a:bodyPr>
          <a:lstStyle/>
          <a:p>
            <a:pPr>
              <a:lnSpc>
                <a:spcPct val="90000"/>
              </a:lnSpc>
            </a:pPr>
            <a:r>
              <a:rPr lang="en-US" sz="2800"/>
              <a:t>The Covers-  what are all of these numbers?</a:t>
            </a:r>
          </a:p>
        </p:txBody>
      </p:sp>
      <p:pic>
        <p:nvPicPr>
          <p:cNvPr id="5" name="Picture 4">
            <a:extLst>
              <a:ext uri="{FF2B5EF4-FFF2-40B4-BE49-F238E27FC236}">
                <a16:creationId xmlns:a16="http://schemas.microsoft.com/office/drawing/2014/main" id="{4FDB39DB-3661-140B-5919-DDF08BF4E506}"/>
              </a:ext>
            </a:extLst>
          </p:cNvPr>
          <p:cNvPicPr>
            <a:picLocks noChangeAspect="1"/>
          </p:cNvPicPr>
          <p:nvPr/>
        </p:nvPicPr>
        <p:blipFill>
          <a:blip r:embed="rId3"/>
          <a:srcRect l="7017" t="13271" r="5596" b="11610"/>
          <a:stretch>
            <a:fillRect/>
          </a:stretch>
        </p:blipFill>
        <p:spPr>
          <a:xfrm>
            <a:off x="905079" y="639098"/>
            <a:ext cx="4971641" cy="2692424"/>
          </a:xfrm>
          <a:prstGeom prst="roundRect">
            <a:avLst>
              <a:gd name="adj" fmla="val 6267"/>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E537853B-E32C-7E77-3200-921326DA4396}"/>
              </a:ext>
            </a:extLst>
          </p:cNvPr>
          <p:cNvPicPr>
            <a:picLocks noChangeAspect="1"/>
          </p:cNvPicPr>
          <p:nvPr/>
        </p:nvPicPr>
        <p:blipFill>
          <a:blip r:embed="rId4"/>
          <a:srcRect l="6674" t="8888" r="5319" b="10071"/>
          <a:stretch>
            <a:fillRect/>
          </a:stretch>
        </p:blipFill>
        <p:spPr>
          <a:xfrm>
            <a:off x="1183995" y="3522111"/>
            <a:ext cx="4413809" cy="2692424"/>
          </a:xfrm>
          <a:prstGeom prst="roundRect">
            <a:avLst>
              <a:gd name="adj" fmla="val 6267"/>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3" name="Content Placeholder 2">
            <a:extLst>
              <a:ext uri="{FF2B5EF4-FFF2-40B4-BE49-F238E27FC236}">
                <a16:creationId xmlns:a16="http://schemas.microsoft.com/office/drawing/2014/main" id="{E8776C00-19FC-0C0A-A62B-6E5AA7BB986B}"/>
              </a:ext>
            </a:extLst>
          </p:cNvPr>
          <p:cNvSpPr>
            <a:spLocks noGrp="1"/>
          </p:cNvSpPr>
          <p:nvPr>
            <p:ph idx="1"/>
          </p:nvPr>
        </p:nvSpPr>
        <p:spPr>
          <a:xfrm>
            <a:off x="6717278" y="2142067"/>
            <a:ext cx="4099947" cy="3649133"/>
          </a:xfrm>
        </p:spPr>
        <p:txBody>
          <a:bodyPr>
            <a:normAutofit/>
          </a:bodyPr>
          <a:lstStyle/>
          <a:p>
            <a:r>
              <a:rPr lang="en-US" dirty="0"/>
              <a:t>One of the most confusing parts of collecting these covers is that there are numbers and handstamps everywhere.  What do they mean?</a:t>
            </a:r>
          </a:p>
          <a:p>
            <a:r>
              <a:rPr lang="en-US" dirty="0"/>
              <a:t>Some are in pencil, and at times have been mistakenly thought to be dealers’ pricing or organizational markings and erased!</a:t>
            </a:r>
          </a:p>
          <a:p>
            <a:r>
              <a:rPr lang="en-US" dirty="0"/>
              <a:t>Many collectors simply don’t know, and just ignore them, focusing on other aspects of the cover</a:t>
            </a:r>
          </a:p>
        </p:txBody>
      </p:sp>
    </p:spTree>
    <p:extLst>
      <p:ext uri="{BB962C8B-B14F-4D97-AF65-F5344CB8AC3E}">
        <p14:creationId xmlns:p14="http://schemas.microsoft.com/office/powerpoint/2010/main" val="2112043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081CC-7ED9-C355-DF70-C4415FBBD255}"/>
              </a:ext>
            </a:extLst>
          </p:cNvPr>
          <p:cNvSpPr>
            <a:spLocks noGrp="1"/>
          </p:cNvSpPr>
          <p:nvPr>
            <p:ph type="title"/>
          </p:nvPr>
        </p:nvSpPr>
        <p:spPr/>
        <p:txBody>
          <a:bodyPr/>
          <a:lstStyle/>
          <a:p>
            <a:r>
              <a:rPr lang="en-US" dirty="0"/>
              <a:t>The Covers - What are all of these numbers?</a:t>
            </a:r>
          </a:p>
        </p:txBody>
      </p:sp>
      <p:sp>
        <p:nvSpPr>
          <p:cNvPr id="3" name="Content Placeholder 2">
            <a:extLst>
              <a:ext uri="{FF2B5EF4-FFF2-40B4-BE49-F238E27FC236}">
                <a16:creationId xmlns:a16="http://schemas.microsoft.com/office/drawing/2014/main" id="{291E0006-BF42-1E55-BB7D-757E74588CD8}"/>
              </a:ext>
            </a:extLst>
          </p:cNvPr>
          <p:cNvSpPr>
            <a:spLocks noGrp="1"/>
          </p:cNvSpPr>
          <p:nvPr>
            <p:ph idx="1"/>
          </p:nvPr>
        </p:nvSpPr>
        <p:spPr/>
        <p:txBody>
          <a:bodyPr>
            <a:normAutofit lnSpcReduction="10000"/>
          </a:bodyPr>
          <a:lstStyle/>
          <a:p>
            <a:r>
              <a:rPr lang="en-US" dirty="0"/>
              <a:t>Therefore, knowing the particular markings of one office is to know only the markings of that office.  Each place might have their own numbers, and their own rules about such markings.    For instance:</a:t>
            </a:r>
          </a:p>
          <a:p>
            <a:r>
              <a:rPr lang="en-US" dirty="0"/>
              <a:t>In Cologne, 1 or 2 –digit numbers are certainly administrative handstamps, but in Frankfurt, administrative handstamps can be  1 to 4 digits.</a:t>
            </a:r>
          </a:p>
          <a:p>
            <a:r>
              <a:rPr lang="en-US" dirty="0"/>
              <a:t>In Konigsberg, Berlin, Copenhagen, Nancy, Oslo, Trondheim, Paris, and Bordeaux, only pencil marks were used.</a:t>
            </a:r>
          </a:p>
          <a:p>
            <a:r>
              <a:rPr lang="en-US" dirty="0"/>
              <a:t>In Munich, handstamps were placed on the front ( mainly)</a:t>
            </a:r>
          </a:p>
          <a:p>
            <a:r>
              <a:rPr lang="en-US" dirty="0"/>
              <a:t>In Vienna and Frankfurt, they were on the back</a:t>
            </a:r>
          </a:p>
          <a:p>
            <a:r>
              <a:rPr lang="en-US" dirty="0"/>
              <a:t>In Cologne, Hamburg, and Lyon, both admin handstamps and censor pencil marks are found on the front, but with other handstamps on the back.</a:t>
            </a:r>
          </a:p>
          <a:p>
            <a:r>
              <a:rPr lang="en-US" dirty="0"/>
              <a:t>And remember, the numbers for each place would all be different!</a:t>
            </a:r>
          </a:p>
        </p:txBody>
      </p:sp>
    </p:spTree>
    <p:extLst>
      <p:ext uri="{BB962C8B-B14F-4D97-AF65-F5344CB8AC3E}">
        <p14:creationId xmlns:p14="http://schemas.microsoft.com/office/powerpoint/2010/main" val="2141852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DB5D4-5424-A46E-A72B-619EF7155BC2}"/>
              </a:ext>
            </a:extLst>
          </p:cNvPr>
          <p:cNvSpPr>
            <a:spLocks noGrp="1"/>
          </p:cNvSpPr>
          <p:nvPr>
            <p:ph type="title"/>
          </p:nvPr>
        </p:nvSpPr>
        <p:spPr/>
        <p:txBody>
          <a:bodyPr/>
          <a:lstStyle/>
          <a:p>
            <a:r>
              <a:rPr lang="en-US" dirty="0"/>
              <a:t>The Covers - What are all of these numbers?</a:t>
            </a:r>
          </a:p>
        </p:txBody>
      </p:sp>
      <p:sp>
        <p:nvSpPr>
          <p:cNvPr id="3" name="Content Placeholder 2">
            <a:extLst>
              <a:ext uri="{FF2B5EF4-FFF2-40B4-BE49-F238E27FC236}">
                <a16:creationId xmlns:a16="http://schemas.microsoft.com/office/drawing/2014/main" id="{F14C9B1E-B380-EC1A-3EC6-5335D896A534}"/>
              </a:ext>
            </a:extLst>
          </p:cNvPr>
          <p:cNvSpPr>
            <a:spLocks noGrp="1"/>
          </p:cNvSpPr>
          <p:nvPr>
            <p:ph idx="1"/>
          </p:nvPr>
        </p:nvSpPr>
        <p:spPr/>
        <p:txBody>
          <a:bodyPr/>
          <a:lstStyle/>
          <a:p>
            <a:r>
              <a:rPr lang="en-US" dirty="0"/>
              <a:t>And now you can see how this can get complicated:</a:t>
            </a:r>
          </a:p>
          <a:p>
            <a:pPr lvl="1"/>
            <a:r>
              <a:rPr lang="en-US" dirty="0"/>
              <a:t>There were 15 different major censorship offices</a:t>
            </a:r>
          </a:p>
          <a:p>
            <a:pPr lvl="1"/>
            <a:r>
              <a:rPr lang="en-US" dirty="0"/>
              <a:t>Each had their designations for their administrators, groups, departments, and individual censors</a:t>
            </a:r>
          </a:p>
          <a:p>
            <a:pPr lvl="1"/>
            <a:r>
              <a:rPr lang="en-US" dirty="0"/>
              <a:t>Some would have handstamps, and others would pencil in their number</a:t>
            </a:r>
          </a:p>
        </p:txBody>
      </p:sp>
    </p:spTree>
    <p:extLst>
      <p:ext uri="{BB962C8B-B14F-4D97-AF65-F5344CB8AC3E}">
        <p14:creationId xmlns:p14="http://schemas.microsoft.com/office/powerpoint/2010/main" val="173335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56CAC-126A-36B1-FF9E-3256D9B0648D}"/>
              </a:ext>
            </a:extLst>
          </p:cNvPr>
          <p:cNvSpPr>
            <a:spLocks noGrp="1"/>
          </p:cNvSpPr>
          <p:nvPr>
            <p:ph type="title"/>
          </p:nvPr>
        </p:nvSpPr>
        <p:spPr/>
        <p:txBody>
          <a:bodyPr/>
          <a:lstStyle/>
          <a:p>
            <a:r>
              <a:rPr lang="en-US" dirty="0"/>
              <a:t>The Covers - What are all of these numbers?</a:t>
            </a:r>
          </a:p>
        </p:txBody>
      </p:sp>
      <p:sp>
        <p:nvSpPr>
          <p:cNvPr id="3" name="Content Placeholder 2">
            <a:extLst>
              <a:ext uri="{FF2B5EF4-FFF2-40B4-BE49-F238E27FC236}">
                <a16:creationId xmlns:a16="http://schemas.microsoft.com/office/drawing/2014/main" id="{6C88AAA8-203C-04AD-517E-58744580CE9C}"/>
              </a:ext>
            </a:extLst>
          </p:cNvPr>
          <p:cNvSpPr>
            <a:spLocks noGrp="1"/>
          </p:cNvSpPr>
          <p:nvPr>
            <p:ph idx="1"/>
          </p:nvPr>
        </p:nvSpPr>
        <p:spPr/>
        <p:txBody>
          <a:bodyPr/>
          <a:lstStyle/>
          <a:p>
            <a:r>
              <a:rPr lang="en-US" dirty="0"/>
              <a:t>It is true that each office had their unique system to a certain extent.  </a:t>
            </a:r>
          </a:p>
          <a:p>
            <a:r>
              <a:rPr lang="en-US" dirty="0"/>
              <a:t>Still, there are some generalizations that can be made.</a:t>
            </a:r>
          </a:p>
          <a:p>
            <a:r>
              <a:rPr lang="en-US" dirty="0"/>
              <a:t>It may be best to look at Munich’s system, since they probably had the most handstamps used, plus they would sometimes pencil in numbers.</a:t>
            </a:r>
          </a:p>
        </p:txBody>
      </p:sp>
    </p:spTree>
    <p:extLst>
      <p:ext uri="{BB962C8B-B14F-4D97-AF65-F5344CB8AC3E}">
        <p14:creationId xmlns:p14="http://schemas.microsoft.com/office/powerpoint/2010/main" val="324247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A36C-5E08-CCDE-D1C7-A042B3843680}"/>
              </a:ext>
            </a:extLst>
          </p:cNvPr>
          <p:cNvSpPr>
            <a:spLocks noGrp="1"/>
          </p:cNvSpPr>
          <p:nvPr>
            <p:ph type="title"/>
          </p:nvPr>
        </p:nvSpPr>
        <p:spPr/>
        <p:txBody>
          <a:bodyPr/>
          <a:lstStyle/>
          <a:p>
            <a:r>
              <a:rPr lang="en-US" dirty="0"/>
              <a:t>First:  A Question, designed to keep you awake!</a:t>
            </a:r>
          </a:p>
        </p:txBody>
      </p:sp>
      <p:pic>
        <p:nvPicPr>
          <p:cNvPr id="5" name="Content Placeholder 4" descr="A collection of envelopes with stamps&#10;&#10;AI-generated content may be incorrect.">
            <a:extLst>
              <a:ext uri="{FF2B5EF4-FFF2-40B4-BE49-F238E27FC236}">
                <a16:creationId xmlns:a16="http://schemas.microsoft.com/office/drawing/2014/main" id="{B164E48C-FE49-86BB-96CE-176739B662FF}"/>
              </a:ext>
            </a:extLst>
          </p:cNvPr>
          <p:cNvPicPr>
            <a:picLocks noGrp="1" noChangeAspect="1"/>
          </p:cNvPicPr>
          <p:nvPr>
            <p:ph idx="1"/>
          </p:nvPr>
        </p:nvPicPr>
        <p:blipFill>
          <a:blip r:embed="rId2"/>
          <a:srcRect l="58052" t="8610" r="7060" b="78247"/>
          <a:stretch>
            <a:fillRect/>
          </a:stretch>
        </p:blipFill>
        <p:spPr>
          <a:xfrm>
            <a:off x="6507803" y="3025300"/>
            <a:ext cx="4683503" cy="2286000"/>
          </a:xfrm>
        </p:spPr>
      </p:pic>
      <p:sp>
        <p:nvSpPr>
          <p:cNvPr id="6" name="TextBox 5">
            <a:extLst>
              <a:ext uri="{FF2B5EF4-FFF2-40B4-BE49-F238E27FC236}">
                <a16:creationId xmlns:a16="http://schemas.microsoft.com/office/drawing/2014/main" id="{3CDF0542-F086-81CD-4021-0155D9546405}"/>
              </a:ext>
            </a:extLst>
          </p:cNvPr>
          <p:cNvSpPr txBox="1"/>
          <p:nvPr/>
        </p:nvSpPr>
        <p:spPr>
          <a:xfrm>
            <a:off x="6653719" y="5612860"/>
            <a:ext cx="4464996" cy="276999"/>
          </a:xfrm>
          <a:prstGeom prst="rect">
            <a:avLst/>
          </a:prstGeom>
          <a:noFill/>
        </p:spPr>
        <p:txBody>
          <a:bodyPr wrap="square" rtlCol="0">
            <a:spAutoFit/>
          </a:bodyPr>
          <a:lstStyle/>
          <a:p>
            <a:pPr algn="ctr"/>
            <a:r>
              <a:rPr lang="en-US" sz="1200" i="1" dirty="0"/>
              <a:t>Taken from Townshend</a:t>
            </a:r>
          </a:p>
        </p:txBody>
      </p:sp>
      <p:sp>
        <p:nvSpPr>
          <p:cNvPr id="7" name="TextBox 6">
            <a:extLst>
              <a:ext uri="{FF2B5EF4-FFF2-40B4-BE49-F238E27FC236}">
                <a16:creationId xmlns:a16="http://schemas.microsoft.com/office/drawing/2014/main" id="{AEEB31D3-2BDD-5E90-A62B-574C7DAA8604}"/>
              </a:ext>
            </a:extLst>
          </p:cNvPr>
          <p:cNvSpPr txBox="1"/>
          <p:nvPr/>
        </p:nvSpPr>
        <p:spPr>
          <a:xfrm>
            <a:off x="1494692" y="2963008"/>
            <a:ext cx="4464996" cy="830997"/>
          </a:xfrm>
          <a:prstGeom prst="rect">
            <a:avLst/>
          </a:prstGeom>
          <a:noFill/>
        </p:spPr>
        <p:txBody>
          <a:bodyPr wrap="square" rtlCol="0">
            <a:spAutoFit/>
          </a:bodyPr>
          <a:lstStyle/>
          <a:p>
            <a:r>
              <a:rPr lang="en-US" sz="2400" dirty="0"/>
              <a:t>What is that Y  on this cover from Brazil to Germany during WWII?</a:t>
            </a:r>
          </a:p>
        </p:txBody>
      </p:sp>
    </p:spTree>
    <p:extLst>
      <p:ext uri="{BB962C8B-B14F-4D97-AF65-F5344CB8AC3E}">
        <p14:creationId xmlns:p14="http://schemas.microsoft.com/office/powerpoint/2010/main" val="6016405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C35A5-0971-9A57-555D-1645F6D0D8A6}"/>
              </a:ext>
            </a:extLst>
          </p:cNvPr>
          <p:cNvSpPr>
            <a:spLocks noGrp="1"/>
          </p:cNvSpPr>
          <p:nvPr>
            <p:ph type="title"/>
          </p:nvPr>
        </p:nvSpPr>
        <p:spPr>
          <a:xfrm>
            <a:off x="6400800" y="609600"/>
            <a:ext cx="5147730" cy="1641987"/>
          </a:xfrm>
        </p:spPr>
        <p:txBody>
          <a:bodyPr>
            <a:normAutofit/>
          </a:bodyPr>
          <a:lstStyle/>
          <a:p>
            <a:r>
              <a:rPr lang="en-US" dirty="0"/>
              <a:t>Munich’s Numbering system</a:t>
            </a:r>
            <a:endParaRPr lang="en-US"/>
          </a:p>
        </p:txBody>
      </p:sp>
      <p:sp>
        <p:nvSpPr>
          <p:cNvPr id="3" name="Content Placeholder 2">
            <a:extLst>
              <a:ext uri="{FF2B5EF4-FFF2-40B4-BE49-F238E27FC236}">
                <a16:creationId xmlns:a16="http://schemas.microsoft.com/office/drawing/2014/main" id="{9CC2CAE7-8E89-3B99-1042-19BA67794EFA}"/>
              </a:ext>
            </a:extLst>
          </p:cNvPr>
          <p:cNvSpPr>
            <a:spLocks noGrp="1"/>
          </p:cNvSpPr>
          <p:nvPr>
            <p:ph idx="1"/>
          </p:nvPr>
        </p:nvSpPr>
        <p:spPr>
          <a:xfrm>
            <a:off x="6400800" y="2251587"/>
            <a:ext cx="5147730" cy="3637935"/>
          </a:xfrm>
        </p:spPr>
        <p:txBody>
          <a:bodyPr>
            <a:normAutofit fontScale="92500" lnSpcReduction="10000"/>
          </a:bodyPr>
          <a:lstStyle/>
          <a:p>
            <a:pPr>
              <a:lnSpc>
                <a:spcPct val="90000"/>
              </a:lnSpc>
            </a:pPr>
            <a:r>
              <a:rPr lang="en-US" sz="1700" dirty="0"/>
              <a:t>It can be said, and this applies to most of the other places as well:</a:t>
            </a:r>
          </a:p>
          <a:p>
            <a:pPr lvl="1">
              <a:lnSpc>
                <a:spcPct val="90000"/>
              </a:lnSpc>
            </a:pPr>
            <a:r>
              <a:rPr lang="en-US" sz="1700" dirty="0"/>
              <a:t>A 4-digit number is an individual censor’s markings.  They would pass questionable items to each other, so there is nothing contradictory to observe more than one such number on a cover.</a:t>
            </a:r>
          </a:p>
          <a:p>
            <a:pPr lvl="1">
              <a:lnSpc>
                <a:spcPct val="90000"/>
              </a:lnSpc>
            </a:pPr>
            <a:r>
              <a:rPr lang="en-US" sz="1700" dirty="0"/>
              <a:t>A 5 or 6-digit number most likely applies to coding an individual cover</a:t>
            </a:r>
          </a:p>
          <a:p>
            <a:pPr lvl="1">
              <a:lnSpc>
                <a:spcPct val="90000"/>
              </a:lnSpc>
            </a:pPr>
            <a:r>
              <a:rPr lang="en-US" sz="1700" dirty="0"/>
              <a:t>A 1 or two-digit number is that of an administrator (2 digits), or of an administrator group (one digit).  However, a lone digit in pencil might be the number of pages (1-4).</a:t>
            </a:r>
          </a:p>
          <a:p>
            <a:pPr lvl="1">
              <a:lnSpc>
                <a:spcPct val="90000"/>
              </a:lnSpc>
            </a:pPr>
            <a:r>
              <a:rPr lang="en-US" sz="1700" dirty="0"/>
              <a:t>In Munich, a decorative symbol, letter, or combination (i.e., IIA) represents a censor group or department.</a:t>
            </a:r>
          </a:p>
        </p:txBody>
      </p:sp>
      <p:pic>
        <p:nvPicPr>
          <p:cNvPr id="1026" name="Picture 2">
            <a:extLst>
              <a:ext uri="{FF2B5EF4-FFF2-40B4-BE49-F238E27FC236}">
                <a16:creationId xmlns:a16="http://schemas.microsoft.com/office/drawing/2014/main" id="{B8D05768-348F-8209-6940-E4AEE9907E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97" t="3216" r="13900" b="15556"/>
          <a:stretch>
            <a:fillRect/>
          </a:stretch>
        </p:blipFill>
        <p:spPr bwMode="auto">
          <a:xfrm>
            <a:off x="648930" y="1186773"/>
            <a:ext cx="5447070" cy="4326333"/>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9EDA6A2-8B3D-0643-E9C2-59906A148DF0}"/>
              </a:ext>
            </a:extLst>
          </p:cNvPr>
          <p:cNvSpPr txBox="1"/>
          <p:nvPr/>
        </p:nvSpPr>
        <p:spPr>
          <a:xfrm>
            <a:off x="1235413" y="5889521"/>
            <a:ext cx="4555788" cy="375091"/>
          </a:xfrm>
          <a:prstGeom prst="rect">
            <a:avLst/>
          </a:prstGeom>
          <a:noFill/>
        </p:spPr>
        <p:txBody>
          <a:bodyPr wrap="square" rtlCol="0">
            <a:spAutoFit/>
          </a:bodyPr>
          <a:lstStyle/>
          <a:p>
            <a:r>
              <a:rPr lang="en-US" dirty="0"/>
              <a:t>Milan, Italy to Baden-Baden via Munich</a:t>
            </a:r>
          </a:p>
        </p:txBody>
      </p:sp>
    </p:spTree>
    <p:extLst>
      <p:ext uri="{BB962C8B-B14F-4D97-AF65-F5344CB8AC3E}">
        <p14:creationId xmlns:p14="http://schemas.microsoft.com/office/powerpoint/2010/main" val="3033852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33DB3-6B9E-229A-8E88-BA560C747A35}"/>
              </a:ext>
            </a:extLst>
          </p:cNvPr>
          <p:cNvSpPr>
            <a:spLocks noGrp="1"/>
          </p:cNvSpPr>
          <p:nvPr>
            <p:ph type="title"/>
          </p:nvPr>
        </p:nvSpPr>
        <p:spPr>
          <a:xfrm>
            <a:off x="825909" y="808055"/>
            <a:ext cx="3979205" cy="1453363"/>
          </a:xfrm>
        </p:spPr>
        <p:txBody>
          <a:bodyPr>
            <a:normAutofit/>
          </a:bodyPr>
          <a:lstStyle/>
          <a:p>
            <a:r>
              <a:rPr lang="en-US" dirty="0"/>
              <a:t>Resealing Tape</a:t>
            </a:r>
            <a:endParaRPr lang="en-US"/>
          </a:p>
        </p:txBody>
      </p:sp>
      <p:sp>
        <p:nvSpPr>
          <p:cNvPr id="3" name="Content Placeholder 2">
            <a:extLst>
              <a:ext uri="{FF2B5EF4-FFF2-40B4-BE49-F238E27FC236}">
                <a16:creationId xmlns:a16="http://schemas.microsoft.com/office/drawing/2014/main" id="{6C3D9000-63B1-5ED5-CBE9-50570059774A}"/>
              </a:ext>
            </a:extLst>
          </p:cNvPr>
          <p:cNvSpPr>
            <a:spLocks noGrp="1"/>
          </p:cNvSpPr>
          <p:nvPr>
            <p:ph idx="1"/>
          </p:nvPr>
        </p:nvSpPr>
        <p:spPr>
          <a:xfrm>
            <a:off x="802178" y="2261420"/>
            <a:ext cx="4002936" cy="3637935"/>
          </a:xfrm>
        </p:spPr>
        <p:txBody>
          <a:bodyPr>
            <a:normAutofit/>
          </a:bodyPr>
          <a:lstStyle/>
          <a:p>
            <a:r>
              <a:rPr lang="en-US" sz="1700" dirty="0"/>
              <a:t>Once a cover was opened and read, it had to be resealed.  That meant a tape had to be applied – the resealing tape.</a:t>
            </a:r>
          </a:p>
          <a:p>
            <a:r>
              <a:rPr lang="en-US" sz="1700" dirty="0"/>
              <a:t>At least twelve different kinds were known to exist, some labeled “</a:t>
            </a:r>
            <a:r>
              <a:rPr lang="en-US" sz="1700" dirty="0" err="1"/>
              <a:t>Ge</a:t>
            </a:r>
            <a:r>
              <a:rPr lang="en-US" sz="1600" dirty="0" err="1"/>
              <a:t>ö</a:t>
            </a:r>
            <a:r>
              <a:rPr lang="en-US" sz="1700" dirty="0" err="1"/>
              <a:t>ffnet</a:t>
            </a:r>
            <a:r>
              <a:rPr lang="en-US" sz="1700" dirty="0"/>
              <a:t>”, and some plain</a:t>
            </a:r>
          </a:p>
          <a:p>
            <a:r>
              <a:rPr lang="en-US" sz="1700" dirty="0"/>
              <a:t>Some even had ribbing.  All of this depended on their geographic location.</a:t>
            </a:r>
          </a:p>
          <a:p>
            <a:r>
              <a:rPr lang="en-US" sz="1700" dirty="0"/>
              <a:t>It can be said that as the war went on,  the labels became plainer, and by the end, they were  simply brown.</a:t>
            </a:r>
          </a:p>
        </p:txBody>
      </p:sp>
      <p:pic>
        <p:nvPicPr>
          <p:cNvPr id="5" name="Picture 4" descr="A collection of envelopes with stamps&#10;&#10;AI-generated content may be incorrect.">
            <a:extLst>
              <a:ext uri="{FF2B5EF4-FFF2-40B4-BE49-F238E27FC236}">
                <a16:creationId xmlns:a16="http://schemas.microsoft.com/office/drawing/2014/main" id="{AB34C522-B982-A49C-9D14-9AD8C181A5AE}"/>
              </a:ext>
            </a:extLst>
          </p:cNvPr>
          <p:cNvPicPr>
            <a:picLocks noChangeAspect="1"/>
          </p:cNvPicPr>
          <p:nvPr/>
        </p:nvPicPr>
        <p:blipFill>
          <a:blip r:embed="rId3"/>
          <a:srcRect l="52197" t="40247" r="5112" b="29443"/>
          <a:stretch>
            <a:fillRect/>
          </a:stretch>
        </p:blipFill>
        <p:spPr>
          <a:xfrm>
            <a:off x="7227642" y="2261418"/>
            <a:ext cx="3382699" cy="3108960"/>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282385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506DD-5C05-04E6-5011-2DA1D71C9317}"/>
              </a:ext>
            </a:extLst>
          </p:cNvPr>
          <p:cNvSpPr>
            <a:spLocks noGrp="1"/>
          </p:cNvSpPr>
          <p:nvPr>
            <p:ph type="title"/>
          </p:nvPr>
        </p:nvSpPr>
        <p:spPr>
          <a:xfrm>
            <a:off x="2171132" y="808057"/>
            <a:ext cx="8704953" cy="1453363"/>
          </a:xfrm>
        </p:spPr>
        <p:txBody>
          <a:bodyPr>
            <a:normAutofit/>
          </a:bodyPr>
          <a:lstStyle/>
          <a:p>
            <a:pPr>
              <a:lnSpc>
                <a:spcPct val="90000"/>
              </a:lnSpc>
            </a:pPr>
            <a:r>
              <a:rPr lang="en-US" sz="3300" dirty="0"/>
              <a:t>ABP Censorship cachets - </a:t>
            </a:r>
            <a:r>
              <a:rPr lang="en-US" sz="3300" dirty="0" err="1"/>
              <a:t>Prüfstempel</a:t>
            </a:r>
            <a:endParaRPr lang="en-US" sz="3300" dirty="0"/>
          </a:p>
        </p:txBody>
      </p:sp>
      <p:sp>
        <p:nvSpPr>
          <p:cNvPr id="3" name="Content Placeholder 2">
            <a:extLst>
              <a:ext uri="{FF2B5EF4-FFF2-40B4-BE49-F238E27FC236}">
                <a16:creationId xmlns:a16="http://schemas.microsoft.com/office/drawing/2014/main" id="{D480F9B7-1268-3E3D-1EE6-638717246140}"/>
              </a:ext>
            </a:extLst>
          </p:cNvPr>
          <p:cNvSpPr>
            <a:spLocks noGrp="1"/>
          </p:cNvSpPr>
          <p:nvPr>
            <p:ph idx="1"/>
          </p:nvPr>
        </p:nvSpPr>
        <p:spPr>
          <a:xfrm>
            <a:off x="802178" y="2261420"/>
            <a:ext cx="4002936" cy="3637935"/>
          </a:xfrm>
        </p:spPr>
        <p:txBody>
          <a:bodyPr>
            <a:normAutofit/>
          </a:bodyPr>
          <a:lstStyle/>
          <a:p>
            <a:r>
              <a:rPr lang="en-US" dirty="0"/>
              <a:t> After the sealing tape was applied, a different stamp was then applied, a </a:t>
            </a:r>
            <a:r>
              <a:rPr lang="en-US" dirty="0" err="1"/>
              <a:t>Prüfstempel</a:t>
            </a:r>
            <a:r>
              <a:rPr lang="en-US" dirty="0"/>
              <a:t>.  This was usually applied over the resealing tape as evidence that censorship occurred.</a:t>
            </a:r>
          </a:p>
          <a:p>
            <a:endParaRPr lang="en-US" dirty="0"/>
          </a:p>
          <a:p>
            <a:r>
              <a:rPr lang="en-US" dirty="0"/>
              <a:t>Many different kinds of </a:t>
            </a:r>
            <a:r>
              <a:rPr lang="en-US" dirty="0" err="1"/>
              <a:t>Prüfstempel</a:t>
            </a:r>
            <a:r>
              <a:rPr lang="en-US" dirty="0"/>
              <a:t> are out there, with most of them having the </a:t>
            </a:r>
            <a:r>
              <a:rPr lang="en-US" dirty="0" err="1"/>
              <a:t>Geöffnet</a:t>
            </a:r>
            <a:r>
              <a:rPr lang="en-US" dirty="0"/>
              <a:t> wording on them.</a:t>
            </a:r>
          </a:p>
        </p:txBody>
      </p:sp>
      <p:pic>
        <p:nvPicPr>
          <p:cNvPr id="5" name="Picture 4" descr="A close-up of a document&#10;&#10;AI-generated content may be incorrect.">
            <a:extLst>
              <a:ext uri="{FF2B5EF4-FFF2-40B4-BE49-F238E27FC236}">
                <a16:creationId xmlns:a16="http://schemas.microsoft.com/office/drawing/2014/main" id="{FA0608A2-B26C-DA19-DA95-A5E0EF16FE69}"/>
              </a:ext>
            </a:extLst>
          </p:cNvPr>
          <p:cNvPicPr>
            <a:picLocks noChangeAspect="1"/>
          </p:cNvPicPr>
          <p:nvPr/>
        </p:nvPicPr>
        <p:blipFill>
          <a:blip r:embed="rId3"/>
          <a:srcRect l="17697" t="5424" b="78754"/>
          <a:stretch>
            <a:fillRect/>
          </a:stretch>
        </p:blipFill>
        <p:spPr>
          <a:xfrm rot="10800000">
            <a:off x="4915632" y="2727635"/>
            <a:ext cx="6981300" cy="1737360"/>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E3ABCD19-AA7F-2A54-BC16-03765763F9FE}"/>
              </a:ext>
            </a:extLst>
          </p:cNvPr>
          <p:cNvSpPr txBox="1"/>
          <p:nvPr/>
        </p:nvSpPr>
        <p:spPr>
          <a:xfrm>
            <a:off x="7704308" y="4766552"/>
            <a:ext cx="2587557" cy="261610"/>
          </a:xfrm>
          <a:prstGeom prst="rect">
            <a:avLst/>
          </a:prstGeom>
          <a:noFill/>
        </p:spPr>
        <p:txBody>
          <a:bodyPr wrap="square" rtlCol="0">
            <a:spAutoFit/>
          </a:bodyPr>
          <a:lstStyle/>
          <a:p>
            <a:r>
              <a:rPr lang="en-US" sz="1100" i="1" dirty="0"/>
              <a:t>Taken from Townshend</a:t>
            </a:r>
          </a:p>
        </p:txBody>
      </p:sp>
    </p:spTree>
    <p:extLst>
      <p:ext uri="{BB962C8B-B14F-4D97-AF65-F5344CB8AC3E}">
        <p14:creationId xmlns:p14="http://schemas.microsoft.com/office/powerpoint/2010/main" val="26929762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66CB3-9944-2BB3-7A8E-0629F2A034A3}"/>
              </a:ext>
            </a:extLst>
          </p:cNvPr>
          <p:cNvSpPr>
            <a:spLocks noGrp="1"/>
          </p:cNvSpPr>
          <p:nvPr>
            <p:ph type="title"/>
          </p:nvPr>
        </p:nvSpPr>
        <p:spPr/>
        <p:txBody>
          <a:bodyPr/>
          <a:lstStyle/>
          <a:p>
            <a:r>
              <a:rPr lang="en-US" dirty="0"/>
              <a:t>And this explains the cachets run amok!!</a:t>
            </a:r>
          </a:p>
        </p:txBody>
      </p:sp>
      <p:pic>
        <p:nvPicPr>
          <p:cNvPr id="5" name="Content Placeholder 4" descr="Close-up of a document with a stamp&#10;&#10;AI-generated content may be incorrect.">
            <a:extLst>
              <a:ext uri="{FF2B5EF4-FFF2-40B4-BE49-F238E27FC236}">
                <a16:creationId xmlns:a16="http://schemas.microsoft.com/office/drawing/2014/main" id="{EA81CDE2-0475-5686-343E-45BC0ECE9E70}"/>
              </a:ext>
            </a:extLst>
          </p:cNvPr>
          <p:cNvPicPr>
            <a:picLocks noGrp="1" noChangeAspect="1"/>
          </p:cNvPicPr>
          <p:nvPr>
            <p:ph idx="1"/>
          </p:nvPr>
        </p:nvPicPr>
        <p:blipFill>
          <a:blip r:embed="rId2"/>
          <a:srcRect l="12692" t="15842" r="61355" b="69596"/>
          <a:stretch>
            <a:fillRect/>
          </a:stretch>
        </p:blipFill>
        <p:spPr>
          <a:xfrm rot="10800000">
            <a:off x="6292739" y="2956299"/>
            <a:ext cx="3396385" cy="2468880"/>
          </a:xfrm>
        </p:spPr>
      </p:pic>
      <p:sp>
        <p:nvSpPr>
          <p:cNvPr id="6" name="TextBox 5">
            <a:extLst>
              <a:ext uri="{FF2B5EF4-FFF2-40B4-BE49-F238E27FC236}">
                <a16:creationId xmlns:a16="http://schemas.microsoft.com/office/drawing/2014/main" id="{3354DDC3-7878-27B7-624B-90D5EA0D4E0A}"/>
              </a:ext>
            </a:extLst>
          </p:cNvPr>
          <p:cNvSpPr txBox="1"/>
          <p:nvPr/>
        </p:nvSpPr>
        <p:spPr>
          <a:xfrm>
            <a:off x="1125415" y="2956299"/>
            <a:ext cx="4378570" cy="2585323"/>
          </a:xfrm>
          <a:prstGeom prst="rect">
            <a:avLst/>
          </a:prstGeom>
          <a:noFill/>
        </p:spPr>
        <p:txBody>
          <a:bodyPr wrap="square" rtlCol="0">
            <a:spAutoFit/>
          </a:bodyPr>
          <a:lstStyle/>
          <a:p>
            <a:r>
              <a:rPr lang="en-US" dirty="0"/>
              <a:t>This one has three interesting characteristics.  It has the resealing tape with </a:t>
            </a:r>
            <a:r>
              <a:rPr lang="en-US" dirty="0" err="1"/>
              <a:t>Geöffnet</a:t>
            </a:r>
            <a:r>
              <a:rPr lang="en-US" dirty="0"/>
              <a:t>, so it was opened.  It had the routing “OKW” and a </a:t>
            </a:r>
            <a:r>
              <a:rPr lang="en-US" dirty="0" err="1"/>
              <a:t>Prüfstempel</a:t>
            </a:r>
            <a:r>
              <a:rPr lang="en-US" dirty="0"/>
              <a:t> on it, indicating it had been examined.  This one is from the early Paris (X) ABP (censorship office).  The </a:t>
            </a:r>
            <a:r>
              <a:rPr lang="en-US" dirty="0" err="1"/>
              <a:t>Prüfstempel</a:t>
            </a:r>
            <a:r>
              <a:rPr lang="en-US" dirty="0"/>
              <a:t> here shows that it was official business (</a:t>
            </a:r>
            <a:r>
              <a:rPr lang="en-US" dirty="0" err="1"/>
              <a:t>Dienststelle</a:t>
            </a:r>
            <a:r>
              <a:rPr lang="en-US" dirty="0"/>
              <a:t>), an and then has an feldpost number (obstructed by the black cachet). </a:t>
            </a:r>
          </a:p>
        </p:txBody>
      </p:sp>
    </p:spTree>
    <p:extLst>
      <p:ext uri="{BB962C8B-B14F-4D97-AF65-F5344CB8AC3E}">
        <p14:creationId xmlns:p14="http://schemas.microsoft.com/office/powerpoint/2010/main" val="3739013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D7CE-DA46-F8E7-9432-C36146185DD1}"/>
              </a:ext>
            </a:extLst>
          </p:cNvPr>
          <p:cNvSpPr>
            <a:spLocks noGrp="1"/>
          </p:cNvSpPr>
          <p:nvPr>
            <p:ph type="title"/>
          </p:nvPr>
        </p:nvSpPr>
        <p:spPr/>
        <p:txBody>
          <a:bodyPr/>
          <a:lstStyle/>
          <a:p>
            <a:pPr algn="ctr"/>
            <a:r>
              <a:rPr lang="en-US" dirty="0"/>
              <a:t>Chemical Testing</a:t>
            </a:r>
          </a:p>
        </p:txBody>
      </p:sp>
      <p:pic>
        <p:nvPicPr>
          <p:cNvPr id="5122" name="Picture 2" descr="1944 NETHERLANDS - GERMANY..WW2 CHEMICAL TESTING for SECRET MESSAGES..  [21410] - Mike White UK Postal History">
            <a:extLst>
              <a:ext uri="{FF2B5EF4-FFF2-40B4-BE49-F238E27FC236}">
                <a16:creationId xmlns:a16="http://schemas.microsoft.com/office/drawing/2014/main" id="{028E87DF-D139-DCF9-0B57-C9F3E9E838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1159" y="1945532"/>
            <a:ext cx="6035040" cy="40233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0416107-CE6F-B64B-F51A-75AED7B957C0}"/>
              </a:ext>
            </a:extLst>
          </p:cNvPr>
          <p:cNvSpPr txBox="1"/>
          <p:nvPr/>
        </p:nvSpPr>
        <p:spPr>
          <a:xfrm>
            <a:off x="1809345" y="2509735"/>
            <a:ext cx="3035029" cy="3693319"/>
          </a:xfrm>
          <a:prstGeom prst="rect">
            <a:avLst/>
          </a:prstGeom>
          <a:noFill/>
        </p:spPr>
        <p:txBody>
          <a:bodyPr wrap="square" rtlCol="0">
            <a:spAutoFit/>
          </a:bodyPr>
          <a:lstStyle/>
          <a:p>
            <a:r>
              <a:rPr lang="en-US" dirty="0"/>
              <a:t>This postcard, mailed from the Netherlands to Germany in April 1944, shows obvious evidence of chemical testing.  The blue testing is most likely phenolphthalein, and the brown is castor oil.</a:t>
            </a:r>
          </a:p>
          <a:p>
            <a:endParaRPr lang="en-US" dirty="0"/>
          </a:p>
          <a:p>
            <a:r>
              <a:rPr lang="en-US" dirty="0"/>
              <a:t>Notice that it subsequently got the Durchlaufstempel cachet from Cologne – but it seems only after extensive examination!</a:t>
            </a:r>
          </a:p>
        </p:txBody>
      </p:sp>
    </p:spTree>
    <p:extLst>
      <p:ext uri="{BB962C8B-B14F-4D97-AF65-F5344CB8AC3E}">
        <p14:creationId xmlns:p14="http://schemas.microsoft.com/office/powerpoint/2010/main" val="213650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7A14B-3F3C-AB2B-07C9-36A190FC50DF}"/>
              </a:ext>
            </a:extLst>
          </p:cNvPr>
          <p:cNvSpPr>
            <a:spLocks noGrp="1"/>
          </p:cNvSpPr>
          <p:nvPr>
            <p:ph type="title"/>
          </p:nvPr>
        </p:nvSpPr>
        <p:spPr>
          <a:xfrm>
            <a:off x="825909" y="808055"/>
            <a:ext cx="3979205" cy="1453363"/>
          </a:xfrm>
        </p:spPr>
        <p:txBody>
          <a:bodyPr>
            <a:normAutofit/>
          </a:bodyPr>
          <a:lstStyle/>
          <a:p>
            <a:r>
              <a:rPr lang="en-US" dirty="0"/>
              <a:t>Prisoner of War mail</a:t>
            </a:r>
            <a:endParaRPr lang="en-US"/>
          </a:p>
        </p:txBody>
      </p:sp>
      <p:sp>
        <p:nvSpPr>
          <p:cNvPr id="3" name="Content Placeholder 2">
            <a:extLst>
              <a:ext uri="{FF2B5EF4-FFF2-40B4-BE49-F238E27FC236}">
                <a16:creationId xmlns:a16="http://schemas.microsoft.com/office/drawing/2014/main" id="{DAB7BAA4-9BEB-0EF2-2AAB-C6FC83CCAF74}"/>
              </a:ext>
            </a:extLst>
          </p:cNvPr>
          <p:cNvSpPr>
            <a:spLocks noGrp="1"/>
          </p:cNvSpPr>
          <p:nvPr>
            <p:ph idx="1"/>
          </p:nvPr>
        </p:nvSpPr>
        <p:spPr>
          <a:xfrm>
            <a:off x="802178" y="2261420"/>
            <a:ext cx="4002936" cy="3637935"/>
          </a:xfrm>
        </p:spPr>
        <p:txBody>
          <a:bodyPr>
            <a:normAutofit/>
          </a:bodyPr>
          <a:lstStyle/>
          <a:p>
            <a:pPr>
              <a:lnSpc>
                <a:spcPct val="90000"/>
              </a:lnSpc>
            </a:pPr>
            <a:r>
              <a:rPr lang="en-US" sz="1500"/>
              <a:t>Before July 1944, mail both to and from German POWs was sent to the Berlin ABP</a:t>
            </a:r>
          </a:p>
          <a:p>
            <a:pPr>
              <a:lnSpc>
                <a:spcPct val="90000"/>
              </a:lnSpc>
            </a:pPr>
            <a:r>
              <a:rPr lang="en-US" sz="1500"/>
              <a:t>From July 1944 outgoing POW mail was censored based on the area code the PLZ </a:t>
            </a:r>
            <a:r>
              <a:rPr lang="en-US" sz="1500" err="1"/>
              <a:t>Postleitzahl</a:t>
            </a:r>
            <a:r>
              <a:rPr lang="en-US" sz="1500"/>
              <a:t> (Germany had 32 of them) to:</a:t>
            </a:r>
          </a:p>
          <a:p>
            <a:pPr lvl="1">
              <a:lnSpc>
                <a:spcPct val="90000"/>
              </a:lnSpc>
            </a:pPr>
            <a:r>
              <a:rPr lang="en-US" sz="1500"/>
              <a:t>Berlin</a:t>
            </a:r>
          </a:p>
          <a:p>
            <a:pPr lvl="1">
              <a:lnSpc>
                <a:spcPct val="90000"/>
              </a:lnSpc>
            </a:pPr>
            <a:r>
              <a:rPr lang="en-US" sz="1500"/>
              <a:t>K</a:t>
            </a:r>
            <a:r>
              <a:rPr lang="en-US" sz="1500" b="1"/>
              <a:t>ö</a:t>
            </a:r>
            <a:r>
              <a:rPr lang="en-US" sz="1500"/>
              <a:t>nigsberg</a:t>
            </a:r>
          </a:p>
          <a:p>
            <a:pPr lvl="1">
              <a:lnSpc>
                <a:spcPct val="90000"/>
              </a:lnSpc>
            </a:pPr>
            <a:r>
              <a:rPr lang="en-US" sz="1500"/>
              <a:t>Hamburg</a:t>
            </a:r>
          </a:p>
          <a:p>
            <a:pPr lvl="1">
              <a:lnSpc>
                <a:spcPct val="90000"/>
              </a:lnSpc>
            </a:pPr>
            <a:r>
              <a:rPr lang="en-US" sz="1500"/>
              <a:t>Vienna</a:t>
            </a:r>
          </a:p>
          <a:p>
            <a:pPr>
              <a:lnSpc>
                <a:spcPct val="90000"/>
              </a:lnSpc>
            </a:pPr>
            <a:r>
              <a:rPr lang="en-US" sz="1500"/>
              <a:t>In late 1944, Hof, censored incoming POW mail, and at least some outgoing POW mail</a:t>
            </a:r>
          </a:p>
        </p:txBody>
      </p:sp>
      <p:pic>
        <p:nvPicPr>
          <p:cNvPr id="1026" name="Picture 2" descr="[Archive]: World War II POW Letters">
            <a:extLst>
              <a:ext uri="{FF2B5EF4-FFF2-40B4-BE49-F238E27FC236}">
                <a16:creationId xmlns:a16="http://schemas.microsoft.com/office/drawing/2014/main" id="{DB468834-B355-C983-8D64-9EEE9AC381F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89752" y="1267763"/>
            <a:ext cx="6095593" cy="4160242"/>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3CBC630-A732-731D-7AE3-BBBEF19AF425}"/>
              </a:ext>
            </a:extLst>
          </p:cNvPr>
          <p:cNvSpPr txBox="1"/>
          <p:nvPr/>
        </p:nvSpPr>
        <p:spPr>
          <a:xfrm>
            <a:off x="5554494" y="5778230"/>
            <a:ext cx="5835328" cy="923330"/>
          </a:xfrm>
          <a:prstGeom prst="rect">
            <a:avLst/>
          </a:prstGeom>
          <a:noFill/>
        </p:spPr>
        <p:txBody>
          <a:bodyPr wrap="square" rtlCol="0">
            <a:spAutoFit/>
          </a:bodyPr>
          <a:lstStyle/>
          <a:p>
            <a:r>
              <a:rPr lang="en-US" dirty="0"/>
              <a:t>Front cover of a POW  post, from </a:t>
            </a:r>
            <a:r>
              <a:rPr lang="en-US" dirty="0" err="1"/>
              <a:t>StalagLuft</a:t>
            </a:r>
            <a:r>
              <a:rPr lang="en-US" dirty="0"/>
              <a:t> #4 to the United </a:t>
            </a:r>
            <a:r>
              <a:rPr lang="en-US" dirty="0" err="1"/>
              <a:t>staeds</a:t>
            </a:r>
            <a:r>
              <a:rPr lang="en-US" dirty="0"/>
              <a:t>, dated October 3, 1944.  Additional markings may be on the back, but were not always there.</a:t>
            </a:r>
          </a:p>
        </p:txBody>
      </p:sp>
    </p:spTree>
    <p:extLst>
      <p:ext uri="{BB962C8B-B14F-4D97-AF65-F5344CB8AC3E}">
        <p14:creationId xmlns:p14="http://schemas.microsoft.com/office/powerpoint/2010/main" val="689365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FD223-F910-4BB4-24BD-DF8C397A8269}"/>
              </a:ext>
            </a:extLst>
          </p:cNvPr>
          <p:cNvSpPr>
            <a:spLocks noGrp="1"/>
          </p:cNvSpPr>
          <p:nvPr>
            <p:ph type="title"/>
          </p:nvPr>
        </p:nvSpPr>
        <p:spPr/>
        <p:txBody>
          <a:bodyPr/>
          <a:lstStyle/>
          <a:p>
            <a:pPr algn="ctr"/>
            <a:r>
              <a:rPr lang="en-US" dirty="0"/>
              <a:t>Prisoner of War mail</a:t>
            </a:r>
          </a:p>
        </p:txBody>
      </p:sp>
      <p:sp>
        <p:nvSpPr>
          <p:cNvPr id="3" name="Content Placeholder 2">
            <a:extLst>
              <a:ext uri="{FF2B5EF4-FFF2-40B4-BE49-F238E27FC236}">
                <a16:creationId xmlns:a16="http://schemas.microsoft.com/office/drawing/2014/main" id="{C59206B9-5C89-38A6-FA33-F6C0BE02C2E3}"/>
              </a:ext>
            </a:extLst>
          </p:cNvPr>
          <p:cNvSpPr>
            <a:spLocks noGrp="1"/>
          </p:cNvSpPr>
          <p:nvPr>
            <p:ph idx="1"/>
          </p:nvPr>
        </p:nvSpPr>
        <p:spPr>
          <a:xfrm>
            <a:off x="685802" y="2142067"/>
            <a:ext cx="3643008" cy="3649133"/>
          </a:xfrm>
        </p:spPr>
        <p:txBody>
          <a:bodyPr/>
          <a:lstStyle/>
          <a:p>
            <a:r>
              <a:rPr lang="en-US" dirty="0"/>
              <a:t> Mail to and from Allied POWs held in German camps was censored locally by Abwehr personnel in-camp at the point of arrival or departure.</a:t>
            </a:r>
          </a:p>
        </p:txBody>
      </p:sp>
      <p:pic>
        <p:nvPicPr>
          <p:cNvPr id="9220" name="Picture 4" descr="LS32574 Germany 1940 censor prisoner of war mail good cover used">
            <a:extLst>
              <a:ext uri="{FF2B5EF4-FFF2-40B4-BE49-F238E27FC236}">
                <a16:creationId xmlns:a16="http://schemas.microsoft.com/office/drawing/2014/main" id="{1BF8D0E0-AC86-8BA4-458A-E15795F5E0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1720" y="2304520"/>
            <a:ext cx="4762500" cy="332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0502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54269-0428-57D9-E0EC-550B8FF5BAE2}"/>
              </a:ext>
            </a:extLst>
          </p:cNvPr>
          <p:cNvSpPr>
            <a:spLocks noGrp="1"/>
          </p:cNvSpPr>
          <p:nvPr>
            <p:ph type="title"/>
          </p:nvPr>
        </p:nvSpPr>
        <p:spPr/>
        <p:txBody>
          <a:bodyPr/>
          <a:lstStyle/>
          <a:p>
            <a:pPr algn="ctr"/>
            <a:r>
              <a:rPr lang="en-US" dirty="0"/>
              <a:t>Concentration Camp mail</a:t>
            </a:r>
          </a:p>
        </p:txBody>
      </p:sp>
      <p:pic>
        <p:nvPicPr>
          <p:cNvPr id="5" name="Picture 4">
            <a:extLst>
              <a:ext uri="{FF2B5EF4-FFF2-40B4-BE49-F238E27FC236}">
                <a16:creationId xmlns:a16="http://schemas.microsoft.com/office/drawing/2014/main" id="{269085D1-FA60-28BC-1B9C-CD6C38E73764}"/>
              </a:ext>
            </a:extLst>
          </p:cNvPr>
          <p:cNvPicPr>
            <a:picLocks noChangeAspect="1"/>
          </p:cNvPicPr>
          <p:nvPr/>
        </p:nvPicPr>
        <p:blipFill>
          <a:blip r:embed="rId2"/>
          <a:srcRect l="2170" t="3892" r="2723" b="3892"/>
          <a:stretch>
            <a:fillRect/>
          </a:stretch>
        </p:blipFill>
        <p:spPr>
          <a:xfrm>
            <a:off x="5717822" y="2276274"/>
            <a:ext cx="5099404" cy="3566160"/>
          </a:xfrm>
          <a:prstGeom prst="rect">
            <a:avLst/>
          </a:prstGeom>
        </p:spPr>
      </p:pic>
      <p:sp>
        <p:nvSpPr>
          <p:cNvPr id="6" name="TextBox 5">
            <a:extLst>
              <a:ext uri="{FF2B5EF4-FFF2-40B4-BE49-F238E27FC236}">
                <a16:creationId xmlns:a16="http://schemas.microsoft.com/office/drawing/2014/main" id="{A6851071-D027-FC5A-FCFA-845802905EF4}"/>
              </a:ext>
            </a:extLst>
          </p:cNvPr>
          <p:cNvSpPr txBox="1"/>
          <p:nvPr/>
        </p:nvSpPr>
        <p:spPr>
          <a:xfrm>
            <a:off x="1857982" y="2869659"/>
            <a:ext cx="2665379" cy="3139321"/>
          </a:xfrm>
          <a:prstGeom prst="rect">
            <a:avLst/>
          </a:prstGeom>
          <a:noFill/>
        </p:spPr>
        <p:txBody>
          <a:bodyPr wrap="square" rtlCol="0">
            <a:spAutoFit/>
          </a:bodyPr>
          <a:lstStyle/>
          <a:p>
            <a:r>
              <a:rPr lang="en-US" dirty="0"/>
              <a:t>Just as with prisoner of war mail,  concentration camp mail was censored at the local camp.  Therefore, they would have their own stamp from camp to camp.  This concentration camp postcard represents a very standard censor cachet from Sachsenhausen.</a:t>
            </a:r>
          </a:p>
        </p:txBody>
      </p:sp>
    </p:spTree>
    <p:extLst>
      <p:ext uri="{BB962C8B-B14F-4D97-AF65-F5344CB8AC3E}">
        <p14:creationId xmlns:p14="http://schemas.microsoft.com/office/powerpoint/2010/main" val="39467548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22906-1CAD-C946-6436-4E51A0B3BBF7}"/>
              </a:ext>
            </a:extLst>
          </p:cNvPr>
          <p:cNvSpPr>
            <a:spLocks noGrp="1"/>
          </p:cNvSpPr>
          <p:nvPr>
            <p:ph type="title"/>
          </p:nvPr>
        </p:nvSpPr>
        <p:spPr/>
        <p:txBody>
          <a:bodyPr/>
          <a:lstStyle/>
          <a:p>
            <a:pPr algn="ctr"/>
            <a:r>
              <a:rPr lang="en-US" dirty="0"/>
              <a:t>Concentration camp mail</a:t>
            </a:r>
          </a:p>
        </p:txBody>
      </p:sp>
      <p:pic>
        <p:nvPicPr>
          <p:cNvPr id="4098" name="Picture 2">
            <a:extLst>
              <a:ext uri="{FF2B5EF4-FFF2-40B4-BE49-F238E27FC236}">
                <a16:creationId xmlns:a16="http://schemas.microsoft.com/office/drawing/2014/main" id="{83562F77-2942-E3B5-E3DA-557022C742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298363"/>
            <a:ext cx="4885609" cy="33832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8BC1D1-36B5-5C6D-991C-ED27686013DA}"/>
              </a:ext>
            </a:extLst>
          </p:cNvPr>
          <p:cNvSpPr txBox="1"/>
          <p:nvPr/>
        </p:nvSpPr>
        <p:spPr>
          <a:xfrm>
            <a:off x="1838528" y="2334637"/>
            <a:ext cx="3463046" cy="1477328"/>
          </a:xfrm>
          <a:prstGeom prst="rect">
            <a:avLst/>
          </a:prstGeom>
          <a:noFill/>
        </p:spPr>
        <p:txBody>
          <a:bodyPr wrap="square" rtlCol="0">
            <a:spAutoFit/>
          </a:bodyPr>
          <a:lstStyle/>
          <a:p>
            <a:r>
              <a:rPr lang="en-US" dirty="0"/>
              <a:t>This is an example of a censored postcard  from Buchwald concentration camp.  The cachet on the left says that it is from post office “A. L. B.”_</a:t>
            </a:r>
          </a:p>
        </p:txBody>
      </p:sp>
    </p:spTree>
    <p:extLst>
      <p:ext uri="{BB962C8B-B14F-4D97-AF65-F5344CB8AC3E}">
        <p14:creationId xmlns:p14="http://schemas.microsoft.com/office/powerpoint/2010/main" val="35645254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C728B-FC8F-5736-344B-64056FA87B3E}"/>
              </a:ext>
            </a:extLst>
          </p:cNvPr>
          <p:cNvSpPr>
            <a:spLocks noGrp="1"/>
          </p:cNvSpPr>
          <p:nvPr>
            <p:ph type="title"/>
          </p:nvPr>
        </p:nvSpPr>
        <p:spPr>
          <a:xfrm>
            <a:off x="685801" y="609600"/>
            <a:ext cx="5219699" cy="1456267"/>
          </a:xfrm>
        </p:spPr>
        <p:txBody>
          <a:bodyPr>
            <a:normAutofit/>
          </a:bodyPr>
          <a:lstStyle/>
          <a:p>
            <a:r>
              <a:rPr lang="en-US" dirty="0"/>
              <a:t>The ABP name change</a:t>
            </a:r>
            <a:endParaRPr lang="en-US"/>
          </a:p>
        </p:txBody>
      </p:sp>
      <p:sp>
        <p:nvSpPr>
          <p:cNvPr id="3" name="Content Placeholder 2">
            <a:extLst>
              <a:ext uri="{FF2B5EF4-FFF2-40B4-BE49-F238E27FC236}">
                <a16:creationId xmlns:a16="http://schemas.microsoft.com/office/drawing/2014/main" id="{9E5544C9-31DD-869B-7DC7-0715BFFD3615}"/>
              </a:ext>
            </a:extLst>
          </p:cNvPr>
          <p:cNvSpPr>
            <a:spLocks noGrp="1"/>
          </p:cNvSpPr>
          <p:nvPr>
            <p:ph idx="1"/>
          </p:nvPr>
        </p:nvSpPr>
        <p:spPr>
          <a:xfrm>
            <a:off x="685801" y="2142067"/>
            <a:ext cx="5219699" cy="3649133"/>
          </a:xfrm>
        </p:spPr>
        <p:txBody>
          <a:bodyPr>
            <a:normAutofit/>
          </a:bodyPr>
          <a:lstStyle/>
          <a:p>
            <a:r>
              <a:rPr lang="en-US" dirty="0"/>
              <a:t>In May 1944,  Hitler decreed the dissolution of the Abwehr  ( the German military intelligence agency) after several Abwehr officers defected to the British in Turkey.  Several other officers had been executed by the Gestapo for being members of the </a:t>
            </a:r>
            <a:r>
              <a:rPr lang="en-US" dirty="0" err="1"/>
              <a:t>Solf</a:t>
            </a:r>
            <a:r>
              <a:rPr lang="en-US" dirty="0"/>
              <a:t>-Kreis (</a:t>
            </a:r>
            <a:r>
              <a:rPr lang="en-US" dirty="0" err="1"/>
              <a:t>Solf</a:t>
            </a:r>
            <a:r>
              <a:rPr lang="en-US" dirty="0"/>
              <a:t> circle, named after Hanna </a:t>
            </a:r>
            <a:r>
              <a:rPr lang="en-US" dirty="0" err="1"/>
              <a:t>Solf</a:t>
            </a:r>
            <a:r>
              <a:rPr lang="en-US" dirty="0"/>
              <a:t>), an anti-Nazi intellectual group with Abwehr connections.</a:t>
            </a:r>
          </a:p>
          <a:p>
            <a:r>
              <a:rPr lang="en-US" dirty="0"/>
              <a:t>The ABP (</a:t>
            </a:r>
            <a:r>
              <a:rPr lang="en-US" dirty="0" err="1"/>
              <a:t>Auslandbriefprufstellen</a:t>
            </a:r>
            <a:r>
              <a:rPr lang="en-US" dirty="0"/>
              <a:t>) name was hence changed to </a:t>
            </a:r>
            <a:r>
              <a:rPr lang="en-US" dirty="0" err="1"/>
              <a:t>Zensurstellen</a:t>
            </a:r>
            <a:r>
              <a:rPr lang="en-US" dirty="0"/>
              <a:t> ( now being more explicit in what the office does).</a:t>
            </a:r>
          </a:p>
        </p:txBody>
      </p:sp>
      <p:pic>
        <p:nvPicPr>
          <p:cNvPr id="2050" name="Picture 2" descr="undefined">
            <a:extLst>
              <a:ext uri="{FF2B5EF4-FFF2-40B4-BE49-F238E27FC236}">
                <a16:creationId xmlns:a16="http://schemas.microsoft.com/office/drawing/2014/main" id="{A112EBB2-CBF0-92F9-1940-8FB2B58CC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 b="4091"/>
          <a:stretch>
            <a:fillRect/>
          </a:stretch>
        </p:blipFill>
        <p:spPr bwMode="auto">
          <a:xfrm>
            <a:off x="6198830" y="639097"/>
            <a:ext cx="5447070" cy="5250425"/>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970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C98227-BD96-E04E-D56C-8EC96D4FEAFB}"/>
              </a:ext>
            </a:extLst>
          </p:cNvPr>
          <p:cNvSpPr>
            <a:spLocks noGrp="1"/>
          </p:cNvSpPr>
          <p:nvPr>
            <p:ph type="title"/>
          </p:nvPr>
        </p:nvSpPr>
        <p:spPr>
          <a:xfrm>
            <a:off x="685799" y="1150076"/>
            <a:ext cx="3659389" cy="4557849"/>
          </a:xfrm>
        </p:spPr>
        <p:txBody>
          <a:bodyPr vert="horz" lIns="91440" tIns="45720" rIns="91440" bIns="45720" rtlCol="0">
            <a:normAutofit/>
          </a:bodyPr>
          <a:lstStyle/>
          <a:p>
            <a:pPr algn="r"/>
            <a:r>
              <a:rPr lang="en-US" dirty="0"/>
              <a:t>German Censorship During WWII Explained</a:t>
            </a:r>
            <a:endParaRPr lang="en-US"/>
          </a:p>
        </p:txBody>
      </p:sp>
      <p:cxnSp>
        <p:nvCxnSpPr>
          <p:cNvPr id="28" name="Straight Connector 27">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DDCCF79-4692-9FE3-9FE3-18DFF7E20CB0}"/>
              </a:ext>
            </a:extLst>
          </p:cNvPr>
          <p:cNvSpPr>
            <a:spLocks noGrp="1"/>
          </p:cNvSpPr>
          <p:nvPr>
            <p:ph idx="1"/>
          </p:nvPr>
        </p:nvSpPr>
        <p:spPr>
          <a:xfrm>
            <a:off x="4848954" y="1575881"/>
            <a:ext cx="6517543" cy="476655"/>
          </a:xfrm>
        </p:spPr>
        <p:txBody>
          <a:bodyPr vert="horz" lIns="91440" tIns="45720" rIns="91440" bIns="45720" rtlCol="0">
            <a:normAutofit fontScale="62500" lnSpcReduction="20000"/>
          </a:bodyPr>
          <a:lstStyle/>
          <a:p>
            <a:pPr marL="0" indent="0">
              <a:buNone/>
            </a:pPr>
            <a:r>
              <a:rPr lang="en-US" sz="3400" cap="all" dirty="0"/>
              <a:t>Why did they need censorship</a:t>
            </a:r>
            <a:r>
              <a:rPr lang="en-US" cap="all" dirty="0"/>
              <a:t>?</a:t>
            </a:r>
          </a:p>
          <a:p>
            <a:pPr marL="0" indent="0">
              <a:buNone/>
            </a:pPr>
            <a:endParaRPr lang="en-US" cap="all" dirty="0"/>
          </a:p>
        </p:txBody>
      </p:sp>
      <p:sp>
        <p:nvSpPr>
          <p:cNvPr id="4" name="TextBox 3">
            <a:extLst>
              <a:ext uri="{FF2B5EF4-FFF2-40B4-BE49-F238E27FC236}">
                <a16:creationId xmlns:a16="http://schemas.microsoft.com/office/drawing/2014/main" id="{4689745C-AB44-D762-B07E-EEE2A6234366}"/>
              </a:ext>
            </a:extLst>
          </p:cNvPr>
          <p:cNvSpPr txBox="1"/>
          <p:nvPr/>
        </p:nvSpPr>
        <p:spPr>
          <a:xfrm>
            <a:off x="4848955" y="2645923"/>
            <a:ext cx="5034346" cy="923330"/>
          </a:xfrm>
          <a:prstGeom prst="rect">
            <a:avLst/>
          </a:prstGeom>
          <a:noFill/>
        </p:spPr>
        <p:txBody>
          <a:bodyPr wrap="square" rtlCol="0">
            <a:spAutoFit/>
          </a:bodyPr>
          <a:lstStyle/>
          <a:p>
            <a:r>
              <a:rPr lang="en-US" dirty="0"/>
              <a:t>To prevent valuable information from leaving the country, or from subversive information being brought into the country.</a:t>
            </a:r>
          </a:p>
        </p:txBody>
      </p:sp>
    </p:spTree>
    <p:extLst>
      <p:ext uri="{BB962C8B-B14F-4D97-AF65-F5344CB8AC3E}">
        <p14:creationId xmlns:p14="http://schemas.microsoft.com/office/powerpoint/2010/main" val="149213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9FE7E-7DD6-1C87-55B8-31F04496246F}"/>
              </a:ext>
            </a:extLst>
          </p:cNvPr>
          <p:cNvSpPr>
            <a:spLocks noGrp="1"/>
          </p:cNvSpPr>
          <p:nvPr>
            <p:ph type="title"/>
          </p:nvPr>
        </p:nvSpPr>
        <p:spPr>
          <a:xfrm>
            <a:off x="4955458" y="639097"/>
            <a:ext cx="6593075" cy="1612490"/>
          </a:xfrm>
        </p:spPr>
        <p:txBody>
          <a:bodyPr>
            <a:normAutofit/>
          </a:bodyPr>
          <a:lstStyle/>
          <a:p>
            <a:r>
              <a:rPr lang="en-US" dirty="0"/>
              <a:t>Life As a Censor- Josepha von </a:t>
            </a:r>
            <a:r>
              <a:rPr lang="en-US" dirty="0" err="1"/>
              <a:t>Koskull</a:t>
            </a:r>
            <a:endParaRPr lang="en-US"/>
          </a:p>
        </p:txBody>
      </p:sp>
      <p:pic>
        <p:nvPicPr>
          <p:cNvPr id="4098" name="Picture 2" descr="The forgotten story of when the Germans were the refugees - The Washington  Post">
            <a:extLst>
              <a:ext uri="{FF2B5EF4-FFF2-40B4-BE49-F238E27FC236}">
                <a16:creationId xmlns:a16="http://schemas.microsoft.com/office/drawing/2014/main" id="{5498B5DF-9505-50C0-AC17-6EAD3F49D5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867"/>
          <a:stretch>
            <a:fillRect/>
          </a:stretch>
        </p:blipFill>
        <p:spPr bwMode="auto">
          <a:xfrm>
            <a:off x="20" y="975"/>
            <a:ext cx="463598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47E46FC-FC22-040F-C5EE-DBFC41CFF651}"/>
              </a:ext>
            </a:extLst>
          </p:cNvPr>
          <p:cNvSpPr>
            <a:spLocks noGrp="1"/>
          </p:cNvSpPr>
          <p:nvPr>
            <p:ph idx="1"/>
          </p:nvPr>
        </p:nvSpPr>
        <p:spPr>
          <a:xfrm>
            <a:off x="4955458" y="2251587"/>
            <a:ext cx="6593075" cy="3972232"/>
          </a:xfrm>
        </p:spPr>
        <p:txBody>
          <a:bodyPr>
            <a:normAutofit/>
          </a:bodyPr>
          <a:lstStyle/>
          <a:p>
            <a:r>
              <a:rPr lang="en-US" dirty="0"/>
              <a:t>She is perhaps the only censor who took the time to write about life as a censor.  </a:t>
            </a:r>
          </a:p>
          <a:p>
            <a:r>
              <a:rPr lang="en-US" dirty="0"/>
              <a:t>After the war, survival, not historical documentation, was the name of the game</a:t>
            </a:r>
          </a:p>
          <a:p>
            <a:r>
              <a:rPr lang="en-US" dirty="0"/>
              <a:t> Almost everybody wanted to actively forget what had happened and move on as best as possible</a:t>
            </a:r>
          </a:p>
          <a:p>
            <a:r>
              <a:rPr lang="en-US" dirty="0"/>
              <a:t>Plus, life in occupied territories, especially in what would become East Germany, was extremely difficult</a:t>
            </a:r>
          </a:p>
          <a:p>
            <a:r>
              <a:rPr lang="en-US" dirty="0"/>
              <a:t>Millions were internally displaced as well, and this took several years to resolve</a:t>
            </a:r>
          </a:p>
          <a:p>
            <a:r>
              <a:rPr lang="en-US" dirty="0"/>
              <a:t>None of this made writing about any aspect of the war easy.</a:t>
            </a:r>
          </a:p>
        </p:txBody>
      </p:sp>
    </p:spTree>
    <p:extLst>
      <p:ext uri="{BB962C8B-B14F-4D97-AF65-F5344CB8AC3E}">
        <p14:creationId xmlns:p14="http://schemas.microsoft.com/office/powerpoint/2010/main" val="16222057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F2CD9-7D45-AC75-D8ED-94A0B63E1973}"/>
              </a:ext>
            </a:extLst>
          </p:cNvPr>
          <p:cNvSpPr>
            <a:spLocks noGrp="1"/>
          </p:cNvSpPr>
          <p:nvPr>
            <p:ph type="title"/>
          </p:nvPr>
        </p:nvSpPr>
        <p:spPr/>
        <p:txBody>
          <a:bodyPr/>
          <a:lstStyle/>
          <a:p>
            <a:pPr algn="ctr"/>
            <a:r>
              <a:rPr lang="en-US" dirty="0"/>
              <a:t>Life As a Censor- Josepha von </a:t>
            </a:r>
            <a:r>
              <a:rPr lang="en-US" dirty="0" err="1"/>
              <a:t>Koskull</a:t>
            </a:r>
            <a:endParaRPr lang="en-US" dirty="0"/>
          </a:p>
        </p:txBody>
      </p:sp>
      <p:sp>
        <p:nvSpPr>
          <p:cNvPr id="3" name="Content Placeholder 2">
            <a:extLst>
              <a:ext uri="{FF2B5EF4-FFF2-40B4-BE49-F238E27FC236}">
                <a16:creationId xmlns:a16="http://schemas.microsoft.com/office/drawing/2014/main" id="{CFE34D6E-3114-4068-1754-2F72DF8A9292}"/>
              </a:ext>
            </a:extLst>
          </p:cNvPr>
          <p:cNvSpPr>
            <a:spLocks noGrp="1"/>
          </p:cNvSpPr>
          <p:nvPr>
            <p:ph idx="1"/>
          </p:nvPr>
        </p:nvSpPr>
        <p:spPr/>
        <p:txBody>
          <a:bodyPr/>
          <a:lstStyle/>
          <a:p>
            <a:pPr lvl="2"/>
            <a:r>
              <a:rPr lang="en-US" sz="2000" dirty="0"/>
              <a:t>Still, she wrote about life as a censor. Here is what we learned:</a:t>
            </a:r>
          </a:p>
          <a:p>
            <a:pPr lvl="3"/>
            <a:r>
              <a:rPr lang="en-US" sz="1800" dirty="0"/>
              <a:t>She worked 6 days a week, twelve hours daily</a:t>
            </a:r>
          </a:p>
          <a:p>
            <a:pPr lvl="3"/>
            <a:r>
              <a:rPr lang="en-US" sz="1800" dirty="0"/>
              <a:t>Her quota was 250 pieces of mail daily</a:t>
            </a:r>
          </a:p>
          <a:p>
            <a:pPr lvl="3"/>
            <a:r>
              <a:rPr lang="en-US" sz="1800" dirty="0"/>
              <a:t>Censoring was more haphazard than one might have imagined</a:t>
            </a:r>
          </a:p>
          <a:p>
            <a:pPr lvl="3"/>
            <a:r>
              <a:rPr lang="en-US" sz="1800" dirty="0"/>
              <a:t>So much mail simply overwhelmed the system, so the rules of organization  often broke down</a:t>
            </a:r>
          </a:p>
          <a:p>
            <a:pPr lvl="3"/>
            <a:r>
              <a:rPr lang="en-US" sz="1800" dirty="0"/>
              <a:t>One might be surprised what got through, and what did not</a:t>
            </a:r>
            <a:br>
              <a:rPr lang="en-US" dirty="0"/>
            </a:br>
            <a:endParaRPr lang="en-US" dirty="0"/>
          </a:p>
          <a:p>
            <a:pPr lvl="1"/>
            <a:endParaRPr lang="en-US" dirty="0"/>
          </a:p>
        </p:txBody>
      </p:sp>
    </p:spTree>
    <p:extLst>
      <p:ext uri="{BB962C8B-B14F-4D97-AF65-F5344CB8AC3E}">
        <p14:creationId xmlns:p14="http://schemas.microsoft.com/office/powerpoint/2010/main" val="25866702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46818-F0E5-E045-B0EF-A06C6335DA53}"/>
              </a:ext>
            </a:extLst>
          </p:cNvPr>
          <p:cNvSpPr>
            <a:spLocks noGrp="1"/>
          </p:cNvSpPr>
          <p:nvPr>
            <p:ph type="title"/>
          </p:nvPr>
        </p:nvSpPr>
        <p:spPr/>
        <p:txBody>
          <a:bodyPr/>
          <a:lstStyle/>
          <a:p>
            <a:pPr algn="ctr"/>
            <a:r>
              <a:rPr lang="en-US" dirty="0"/>
              <a:t>Life As a Censor- Josepha von </a:t>
            </a:r>
            <a:r>
              <a:rPr lang="en-US" dirty="0" err="1"/>
              <a:t>Koskull</a:t>
            </a:r>
            <a:endParaRPr lang="en-US" dirty="0"/>
          </a:p>
        </p:txBody>
      </p:sp>
      <p:sp>
        <p:nvSpPr>
          <p:cNvPr id="3" name="Content Placeholder 2">
            <a:extLst>
              <a:ext uri="{FF2B5EF4-FFF2-40B4-BE49-F238E27FC236}">
                <a16:creationId xmlns:a16="http://schemas.microsoft.com/office/drawing/2014/main" id="{FEF66298-9789-8CC5-82F9-7D66E9C41177}"/>
              </a:ext>
            </a:extLst>
          </p:cNvPr>
          <p:cNvSpPr>
            <a:spLocks noGrp="1"/>
          </p:cNvSpPr>
          <p:nvPr>
            <p:ph idx="1"/>
          </p:nvPr>
        </p:nvSpPr>
        <p:spPr/>
        <p:txBody>
          <a:bodyPr/>
          <a:lstStyle/>
          <a:p>
            <a:r>
              <a:rPr lang="en-US" dirty="0"/>
              <a:t>Von </a:t>
            </a:r>
            <a:r>
              <a:rPr lang="en-US" dirty="0" err="1"/>
              <a:t>Koskull</a:t>
            </a:r>
            <a:r>
              <a:rPr lang="en-US" dirty="0"/>
              <a:t> mainly focused on the moral aspects of censorship</a:t>
            </a:r>
          </a:p>
          <a:p>
            <a:r>
              <a:rPr lang="en-US" dirty="0"/>
              <a:t>Many tried to subvert the system</a:t>
            </a:r>
          </a:p>
          <a:p>
            <a:r>
              <a:rPr lang="en-US" dirty="0"/>
              <a:t>She often focused on the trivial, keeping away from the controversial to undermine and trick her supervisors</a:t>
            </a:r>
          </a:p>
          <a:p>
            <a:r>
              <a:rPr lang="en-US" dirty="0"/>
              <a:t>She wrote about the heartbreak of the letters</a:t>
            </a:r>
          </a:p>
          <a:p>
            <a:r>
              <a:rPr lang="en-US" dirty="0"/>
              <a:t>She learned of the Holocaust through a Time magazine that the Japanese sent to one of their embassies.</a:t>
            </a:r>
          </a:p>
          <a:p>
            <a:r>
              <a:rPr lang="en-US" dirty="0"/>
              <a:t>Censoring left her and the rest of the staff demoralized and contemptuous of Nazi rule</a:t>
            </a:r>
          </a:p>
        </p:txBody>
      </p:sp>
    </p:spTree>
    <p:extLst>
      <p:ext uri="{BB962C8B-B14F-4D97-AF65-F5344CB8AC3E}">
        <p14:creationId xmlns:p14="http://schemas.microsoft.com/office/powerpoint/2010/main" val="16112120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876C1-9547-49BD-E8B9-3E76CD508F64}"/>
              </a:ext>
            </a:extLst>
          </p:cNvPr>
          <p:cNvSpPr>
            <a:spLocks noGrp="1"/>
          </p:cNvSpPr>
          <p:nvPr>
            <p:ph type="title"/>
          </p:nvPr>
        </p:nvSpPr>
        <p:spPr/>
        <p:txBody>
          <a:bodyPr/>
          <a:lstStyle/>
          <a:p>
            <a:pPr algn="ctr"/>
            <a:r>
              <a:rPr lang="en-US" dirty="0"/>
              <a:t>Uberroller mail</a:t>
            </a:r>
          </a:p>
        </p:txBody>
      </p:sp>
      <p:pic>
        <p:nvPicPr>
          <p:cNvPr id="6146" name="Picture 2">
            <a:extLst>
              <a:ext uri="{FF2B5EF4-FFF2-40B4-BE49-F238E27FC236}">
                <a16:creationId xmlns:a16="http://schemas.microsoft.com/office/drawing/2014/main" id="{C9CC8AE0-4AC6-0125-DA3E-FABC2C6AA2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6688" y="2065867"/>
            <a:ext cx="5629275" cy="3905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80EBEAA-5932-29D3-46F3-F6A61D2237B0}"/>
              </a:ext>
            </a:extLst>
          </p:cNvPr>
          <p:cNvSpPr txBox="1"/>
          <p:nvPr/>
        </p:nvSpPr>
        <p:spPr>
          <a:xfrm>
            <a:off x="1676077" y="2548647"/>
            <a:ext cx="3499038" cy="3139321"/>
          </a:xfrm>
          <a:prstGeom prst="rect">
            <a:avLst/>
          </a:prstGeom>
          <a:noFill/>
        </p:spPr>
        <p:txBody>
          <a:bodyPr wrap="square" rtlCol="0">
            <a:spAutoFit/>
          </a:bodyPr>
          <a:lstStyle/>
          <a:p>
            <a:r>
              <a:rPr lang="en-US" dirty="0"/>
              <a:t>Uberroller mail (literally ‘rollover’ mail) refers to mail that was mailed during the wartime era but, due to confusion at the end of the war, was delivered in peacetime by another entity.    This piece started as Feldpost (military) mail on May 2, 1945, and received the usual markings, but also has a “</a:t>
            </a:r>
            <a:r>
              <a:rPr lang="en-US" dirty="0" err="1"/>
              <a:t>Britisch</a:t>
            </a:r>
            <a:r>
              <a:rPr lang="en-US" dirty="0"/>
              <a:t>” cachet’ on it, and a date of May 14, 1946.</a:t>
            </a:r>
          </a:p>
        </p:txBody>
      </p:sp>
    </p:spTree>
    <p:extLst>
      <p:ext uri="{BB962C8B-B14F-4D97-AF65-F5344CB8AC3E}">
        <p14:creationId xmlns:p14="http://schemas.microsoft.com/office/powerpoint/2010/main" val="19872292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872D8-25CB-A894-188F-5CE2285A6358}"/>
              </a:ext>
            </a:extLst>
          </p:cNvPr>
          <p:cNvSpPr>
            <a:spLocks noGrp="1"/>
          </p:cNvSpPr>
          <p:nvPr>
            <p:ph type="title"/>
          </p:nvPr>
        </p:nvSpPr>
        <p:spPr>
          <a:xfrm>
            <a:off x="1327255" y="1030288"/>
            <a:ext cx="5170822" cy="1035579"/>
          </a:xfrm>
        </p:spPr>
        <p:txBody>
          <a:bodyPr vert="horz" lIns="91440" tIns="45720" rIns="91440" bIns="45720" rtlCol="0" anchor="ctr">
            <a:noAutofit/>
          </a:bodyPr>
          <a:lstStyle/>
          <a:p>
            <a:pPr>
              <a:lnSpc>
                <a:spcPct val="90000"/>
              </a:lnSpc>
            </a:pPr>
            <a:r>
              <a:rPr lang="en-US" sz="2800" b="1" dirty="0"/>
              <a:t>With all of this information, How did it work?</a:t>
            </a:r>
          </a:p>
        </p:txBody>
      </p:sp>
      <p:sp>
        <p:nvSpPr>
          <p:cNvPr id="4" name="TextBox 3">
            <a:extLst>
              <a:ext uri="{FF2B5EF4-FFF2-40B4-BE49-F238E27FC236}">
                <a16:creationId xmlns:a16="http://schemas.microsoft.com/office/drawing/2014/main" id="{6208F585-2D12-C5D7-0946-6253F8186200}"/>
              </a:ext>
            </a:extLst>
          </p:cNvPr>
          <p:cNvSpPr txBox="1"/>
          <p:nvPr/>
        </p:nvSpPr>
        <p:spPr>
          <a:xfrm>
            <a:off x="1327255" y="2065867"/>
            <a:ext cx="4099947" cy="3649133"/>
          </a:xfrm>
          <a:prstGeom prst="rect">
            <a:avLst/>
          </a:prstGeom>
        </p:spPr>
        <p:txBody>
          <a:bodyPr vert="horz" lIns="91440" tIns="45720" rIns="91440" bIns="45720" rtlCol="0" anchor="ctr">
            <a:normAutofit/>
          </a:bodyPr>
          <a:lstStyle/>
          <a:p>
            <a:pPr>
              <a:spcAft>
                <a:spcPts val="1000"/>
              </a:spcAft>
              <a:buClr>
                <a:schemeClr val="tx1"/>
              </a:buClr>
              <a:buSzPct val="100000"/>
              <a:buFont typeface="Arial"/>
              <a:buChar char="•"/>
            </a:pPr>
            <a:r>
              <a:rPr lang="en-US" sz="2400" dirty="0"/>
              <a:t>Here are three letters:</a:t>
            </a:r>
          </a:p>
          <a:p>
            <a:pPr>
              <a:spcAft>
                <a:spcPts val="1000"/>
              </a:spcAft>
              <a:buClr>
                <a:schemeClr val="tx1"/>
              </a:buClr>
              <a:buSzPct val="100000"/>
              <a:buFont typeface="Arial"/>
              <a:buChar char="•"/>
            </a:pPr>
            <a:endParaRPr lang="en-US" sz="2400" dirty="0"/>
          </a:p>
          <a:p>
            <a:pPr>
              <a:spcAft>
                <a:spcPts val="1000"/>
              </a:spcAft>
              <a:buClr>
                <a:schemeClr val="tx1"/>
              </a:buClr>
              <a:buSzPct val="100000"/>
              <a:buFont typeface="Arial"/>
              <a:buChar char="•"/>
            </a:pPr>
            <a:r>
              <a:rPr lang="en-US" sz="2400" dirty="0"/>
              <a:t>One that is purely domestic (inland), one that looks very innocuous, and one that is suspicious</a:t>
            </a:r>
          </a:p>
        </p:txBody>
      </p:sp>
      <p:pic>
        <p:nvPicPr>
          <p:cNvPr id="1028" name="Picture 4" descr="Looney Tunes Hand Painted WILE E. COYOTE and ROADRUNNER, 2000 # 1 of 1 made">
            <a:extLst>
              <a:ext uri="{FF2B5EF4-FFF2-40B4-BE49-F238E27FC236}">
                <a16:creationId xmlns:a16="http://schemas.microsoft.com/office/drawing/2014/main" id="{12096098-8371-DAC2-AB45-ABD37D72DE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14" t="14349" b="15000"/>
          <a:stretch>
            <a:fillRect/>
          </a:stretch>
        </p:blipFill>
        <p:spPr bwMode="auto">
          <a:xfrm>
            <a:off x="7658919" y="2424969"/>
            <a:ext cx="3391703" cy="1904921"/>
          </a:xfrm>
          <a:prstGeom prst="roundRect">
            <a:avLst>
              <a:gd name="adj" fmla="val 6267"/>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Humor In First Day Covers | virtualstampclub.com">
            <a:extLst>
              <a:ext uri="{FF2B5EF4-FFF2-40B4-BE49-F238E27FC236}">
                <a16:creationId xmlns:a16="http://schemas.microsoft.com/office/drawing/2014/main" id="{607A8275-CD71-1CDD-7EF1-2FAB39B4DF0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751616" y="4688992"/>
            <a:ext cx="3413837" cy="1904921"/>
          </a:xfrm>
          <a:prstGeom prst="roundRect">
            <a:avLst>
              <a:gd name="adj" fmla="val 6267"/>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4" name="Picture 10" descr="PEPE IN LOVE HEARTS CANDY FLOWERS SKUNK FDC DWc CACHET">
            <a:extLst>
              <a:ext uri="{FF2B5EF4-FFF2-40B4-BE49-F238E27FC236}">
                <a16:creationId xmlns:a16="http://schemas.microsoft.com/office/drawing/2014/main" id="{00509446-AD72-5B5F-469B-96EDE6335B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7854" y="177026"/>
            <a:ext cx="3391703" cy="1888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9714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B4D2B-4883-23CF-E834-3592401DC343}"/>
              </a:ext>
            </a:extLst>
          </p:cNvPr>
          <p:cNvSpPr>
            <a:spLocks noGrp="1"/>
          </p:cNvSpPr>
          <p:nvPr>
            <p:ph type="title"/>
          </p:nvPr>
        </p:nvSpPr>
        <p:spPr/>
        <p:txBody>
          <a:bodyPr/>
          <a:lstStyle/>
          <a:p>
            <a:r>
              <a:rPr lang="en-US" dirty="0"/>
              <a:t>How Did it work?</a:t>
            </a:r>
          </a:p>
        </p:txBody>
      </p:sp>
      <p:sp>
        <p:nvSpPr>
          <p:cNvPr id="3" name="Content Placeholder 2">
            <a:extLst>
              <a:ext uri="{FF2B5EF4-FFF2-40B4-BE49-F238E27FC236}">
                <a16:creationId xmlns:a16="http://schemas.microsoft.com/office/drawing/2014/main" id="{AFDCB850-EE6D-AD1E-A027-52A2215E3A3D}"/>
              </a:ext>
            </a:extLst>
          </p:cNvPr>
          <p:cNvSpPr>
            <a:spLocks noGrp="1"/>
          </p:cNvSpPr>
          <p:nvPr>
            <p:ph idx="1"/>
          </p:nvPr>
        </p:nvSpPr>
        <p:spPr>
          <a:xfrm>
            <a:off x="685801" y="2142067"/>
            <a:ext cx="3428999" cy="3186071"/>
          </a:xfrm>
        </p:spPr>
        <p:txBody>
          <a:bodyPr>
            <a:normAutofit/>
          </a:bodyPr>
          <a:lstStyle/>
          <a:p>
            <a:r>
              <a:rPr lang="en-US" sz="2400" dirty="0"/>
              <a:t>Pepe is in love with a local girl.  Inland mail was not censored, so there would be no markings.</a:t>
            </a:r>
          </a:p>
        </p:txBody>
      </p:sp>
      <p:pic>
        <p:nvPicPr>
          <p:cNvPr id="2050" name="Picture 2" descr="PEPE IN LOVE HEARTS CANDY FLOWERS SKUNK FDC DWc CACHET">
            <a:extLst>
              <a:ext uri="{FF2B5EF4-FFF2-40B4-BE49-F238E27FC236}">
                <a16:creationId xmlns:a16="http://schemas.microsoft.com/office/drawing/2014/main" id="{6A4966CC-91B2-A750-1156-6C14039E67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8807" y="2226342"/>
            <a:ext cx="5418419" cy="3017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8505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12EEB-2C16-718E-AE72-9CC9E473E516}"/>
              </a:ext>
            </a:extLst>
          </p:cNvPr>
          <p:cNvSpPr>
            <a:spLocks noGrp="1"/>
          </p:cNvSpPr>
          <p:nvPr>
            <p:ph type="title"/>
          </p:nvPr>
        </p:nvSpPr>
        <p:spPr/>
        <p:txBody>
          <a:bodyPr/>
          <a:lstStyle/>
          <a:p>
            <a:r>
              <a:rPr lang="en-US" dirty="0"/>
              <a:t>How did it All Work? (when it Did)</a:t>
            </a:r>
          </a:p>
        </p:txBody>
      </p:sp>
      <p:pic>
        <p:nvPicPr>
          <p:cNvPr id="4" name="Picture 4" descr="Looney Tunes Hand Painted WILE E. COYOTE and ROADRUNNER, 2000 # 1 of 1 made">
            <a:extLst>
              <a:ext uri="{FF2B5EF4-FFF2-40B4-BE49-F238E27FC236}">
                <a16:creationId xmlns:a16="http://schemas.microsoft.com/office/drawing/2014/main" id="{56FE1758-8A86-12A7-11CE-0CB5805B05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114" t="14349" b="15000"/>
          <a:stretch>
            <a:fillRect/>
          </a:stretch>
        </p:blipFill>
        <p:spPr bwMode="auto">
          <a:xfrm>
            <a:off x="7405999" y="1904718"/>
            <a:ext cx="4558634" cy="2560320"/>
          </a:xfrm>
          <a:prstGeom prst="roundRect">
            <a:avLst>
              <a:gd name="adj" fmla="val 6267"/>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9819F84-E2BA-33AA-622D-E33C751576A2}"/>
              </a:ext>
            </a:extLst>
          </p:cNvPr>
          <p:cNvSpPr txBox="1"/>
          <p:nvPr/>
        </p:nvSpPr>
        <p:spPr>
          <a:xfrm>
            <a:off x="272374" y="2431914"/>
            <a:ext cx="4824920" cy="2308324"/>
          </a:xfrm>
          <a:prstGeom prst="rect">
            <a:avLst/>
          </a:prstGeom>
          <a:noFill/>
        </p:spPr>
        <p:txBody>
          <a:bodyPr wrap="square" rtlCol="0">
            <a:spAutoFit/>
          </a:bodyPr>
          <a:lstStyle/>
          <a:p>
            <a:r>
              <a:rPr lang="en-US" dirty="0"/>
              <a:t>Everyone loves the Road Runner, and he never did anything wrong.  If he was on official business or involved in Nazi party activities, he would receive an </a:t>
            </a:r>
            <a:r>
              <a:rPr lang="en-US" dirty="0" err="1"/>
              <a:t>Auslandsleitstellen</a:t>
            </a:r>
            <a:r>
              <a:rPr lang="en-US" dirty="0"/>
              <a:t> cachet (the L) before going to the censorship office. Alternatively, if not, he would simply receive a Durchlaufstempel (the A) at the censorship office and be passed through.</a:t>
            </a:r>
          </a:p>
        </p:txBody>
      </p:sp>
      <p:pic>
        <p:nvPicPr>
          <p:cNvPr id="6" name="Picture 5">
            <a:extLst>
              <a:ext uri="{FF2B5EF4-FFF2-40B4-BE49-F238E27FC236}">
                <a16:creationId xmlns:a16="http://schemas.microsoft.com/office/drawing/2014/main" id="{915EB93F-C83B-EEB5-A164-29411F2B876E}"/>
              </a:ext>
            </a:extLst>
          </p:cNvPr>
          <p:cNvPicPr>
            <a:picLocks noChangeAspect="1"/>
          </p:cNvPicPr>
          <p:nvPr/>
        </p:nvPicPr>
        <p:blipFill>
          <a:blip r:embed="rId3"/>
          <a:srcRect l="68232" t="45168" r="18291" b="29443"/>
          <a:stretch>
            <a:fillRect/>
          </a:stretch>
        </p:blipFill>
        <p:spPr>
          <a:xfrm>
            <a:off x="1021404" y="4912468"/>
            <a:ext cx="751878" cy="789322"/>
          </a:xfrm>
          <a:prstGeom prst="rect">
            <a:avLst/>
          </a:prstGeom>
        </p:spPr>
      </p:pic>
      <p:pic>
        <p:nvPicPr>
          <p:cNvPr id="7" name="Picture 6">
            <a:extLst>
              <a:ext uri="{FF2B5EF4-FFF2-40B4-BE49-F238E27FC236}">
                <a16:creationId xmlns:a16="http://schemas.microsoft.com/office/drawing/2014/main" id="{20C59A18-5818-B8FA-1917-E131C63E9EF6}"/>
              </a:ext>
            </a:extLst>
          </p:cNvPr>
          <p:cNvPicPr>
            <a:picLocks noChangeAspect="1"/>
          </p:cNvPicPr>
          <p:nvPr/>
        </p:nvPicPr>
        <p:blipFill>
          <a:blip r:embed="rId4"/>
          <a:srcRect l="14560" t="19935" r="70553" b="61900"/>
          <a:stretch>
            <a:fillRect/>
          </a:stretch>
        </p:blipFill>
        <p:spPr>
          <a:xfrm>
            <a:off x="2791837" y="4912468"/>
            <a:ext cx="1031133" cy="943583"/>
          </a:xfrm>
          <a:prstGeom prst="rect">
            <a:avLst/>
          </a:prstGeom>
        </p:spPr>
      </p:pic>
    </p:spTree>
    <p:extLst>
      <p:ext uri="{BB962C8B-B14F-4D97-AF65-F5344CB8AC3E}">
        <p14:creationId xmlns:p14="http://schemas.microsoft.com/office/powerpoint/2010/main" val="7726311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7BACC-3829-E44B-B29C-18BACC384E8B}"/>
              </a:ext>
            </a:extLst>
          </p:cNvPr>
          <p:cNvSpPr>
            <a:spLocks noGrp="1"/>
          </p:cNvSpPr>
          <p:nvPr>
            <p:ph type="title"/>
          </p:nvPr>
        </p:nvSpPr>
        <p:spPr>
          <a:xfrm>
            <a:off x="1327255" y="1030288"/>
            <a:ext cx="4099947" cy="1035579"/>
          </a:xfrm>
        </p:spPr>
        <p:txBody>
          <a:bodyPr vert="horz" lIns="91440" tIns="45720" rIns="91440" bIns="45720" rtlCol="0" anchor="ctr">
            <a:normAutofit/>
          </a:bodyPr>
          <a:lstStyle/>
          <a:p>
            <a:pPr>
              <a:lnSpc>
                <a:spcPct val="90000"/>
              </a:lnSpc>
            </a:pPr>
            <a:r>
              <a:rPr lang="en-US" sz="3300"/>
              <a:t>How did it work?  When it did?</a:t>
            </a:r>
          </a:p>
        </p:txBody>
      </p:sp>
      <p:sp>
        <p:nvSpPr>
          <p:cNvPr id="4" name="TextBox 3">
            <a:extLst>
              <a:ext uri="{FF2B5EF4-FFF2-40B4-BE49-F238E27FC236}">
                <a16:creationId xmlns:a16="http://schemas.microsoft.com/office/drawing/2014/main" id="{4CB49E4D-51FD-0417-0E96-BC0682988B06}"/>
              </a:ext>
            </a:extLst>
          </p:cNvPr>
          <p:cNvSpPr txBox="1"/>
          <p:nvPr/>
        </p:nvSpPr>
        <p:spPr>
          <a:xfrm>
            <a:off x="1327255" y="2142067"/>
            <a:ext cx="4099947" cy="3649133"/>
          </a:xfrm>
          <a:prstGeom prst="rect">
            <a:avLst/>
          </a:prstGeom>
        </p:spPr>
        <p:txBody>
          <a:bodyPr vert="horz" lIns="91440" tIns="45720" rIns="91440" bIns="45720" rtlCol="0" anchor="ctr">
            <a:normAutofit/>
          </a:bodyPr>
          <a:lstStyle/>
          <a:p>
            <a:pPr>
              <a:spcAft>
                <a:spcPts val="1000"/>
              </a:spcAft>
              <a:buClr>
                <a:schemeClr val="tx1"/>
              </a:buClr>
              <a:buSzPct val="100000"/>
              <a:buFont typeface="Arial"/>
              <a:buChar char="•"/>
            </a:pPr>
            <a:r>
              <a:rPr lang="en-US" dirty="0"/>
              <a:t>Unfortunately, Wile E. Coyote looks guilty!  This will be censored.</a:t>
            </a:r>
            <a:endParaRPr lang="en-US"/>
          </a:p>
          <a:p>
            <a:pPr>
              <a:spcAft>
                <a:spcPts val="1000"/>
              </a:spcAft>
              <a:buClr>
                <a:schemeClr val="tx1"/>
              </a:buClr>
              <a:buSzPct val="100000"/>
              <a:buFont typeface="Arial"/>
              <a:buChar char="•"/>
            </a:pPr>
            <a:endParaRPr lang="en-US"/>
          </a:p>
          <a:p>
            <a:pPr>
              <a:spcAft>
                <a:spcPts val="1000"/>
              </a:spcAft>
              <a:buClr>
                <a:schemeClr val="tx1"/>
              </a:buClr>
              <a:buSzPct val="100000"/>
              <a:buFont typeface="Arial"/>
              <a:buChar char="•"/>
            </a:pPr>
            <a:endParaRPr lang="en-US"/>
          </a:p>
          <a:p>
            <a:pPr marL="742950" lvl="1" indent="-285750">
              <a:spcAft>
                <a:spcPts val="1000"/>
              </a:spcAft>
              <a:buClr>
                <a:schemeClr val="tx1"/>
              </a:buClr>
              <a:buSzPct val="100000"/>
              <a:buFont typeface="Arial"/>
              <a:buChar char="•"/>
            </a:pPr>
            <a:r>
              <a:rPr lang="en-US" dirty="0"/>
              <a:t>First, it will be sent to the appropriate city’s censorship office and stamped with the appropriate cachet with the letter denoting the city.</a:t>
            </a:r>
            <a:endParaRPr lang="en-US"/>
          </a:p>
        </p:txBody>
      </p:sp>
      <p:pic>
        <p:nvPicPr>
          <p:cNvPr id="5" name="Picture 6" descr="Humor In First Day Covers | virtualstampclub.com">
            <a:extLst>
              <a:ext uri="{FF2B5EF4-FFF2-40B4-BE49-F238E27FC236}">
                <a16:creationId xmlns:a16="http://schemas.microsoft.com/office/drawing/2014/main" id="{88F072AC-0541-825C-92E0-D931825C8CC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72189" y="639098"/>
            <a:ext cx="4825132" cy="2692424"/>
          </a:xfrm>
          <a:prstGeom prst="roundRect">
            <a:avLst>
              <a:gd name="adj" fmla="val 6267"/>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2" descr="1943 NORWAY - SWEDEN..WW2 GERMAN CENSORSHIP at TRONDHEIM.. [20892] - Mike  White UK Postal History">
            <a:extLst>
              <a:ext uri="{FF2B5EF4-FFF2-40B4-BE49-F238E27FC236}">
                <a16:creationId xmlns:a16="http://schemas.microsoft.com/office/drawing/2014/main" id="{67FF4758-E5A0-2F9F-CF1B-6B98CD121E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414" t="24554" r="3997"/>
          <a:stretch>
            <a:fillRect/>
          </a:stretch>
        </p:blipFill>
        <p:spPr bwMode="auto">
          <a:xfrm>
            <a:off x="7530019" y="3522111"/>
            <a:ext cx="2509472" cy="2692424"/>
          </a:xfrm>
          <a:prstGeom prst="roundRect">
            <a:avLst>
              <a:gd name="adj" fmla="val 6267"/>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7E613BA-EA6E-7A25-30CE-8903D4F32804}"/>
              </a:ext>
            </a:extLst>
          </p:cNvPr>
          <p:cNvSpPr txBox="1"/>
          <p:nvPr/>
        </p:nvSpPr>
        <p:spPr>
          <a:xfrm>
            <a:off x="7782128" y="6400800"/>
            <a:ext cx="2257363" cy="369332"/>
          </a:xfrm>
          <a:prstGeom prst="rect">
            <a:avLst/>
          </a:prstGeom>
          <a:noFill/>
        </p:spPr>
        <p:txBody>
          <a:bodyPr wrap="square" rtlCol="0">
            <a:spAutoFit/>
          </a:bodyPr>
          <a:lstStyle/>
          <a:p>
            <a:r>
              <a:rPr lang="en-US" dirty="0"/>
              <a:t>Trondheim’s cachet</a:t>
            </a:r>
          </a:p>
        </p:txBody>
      </p:sp>
    </p:spTree>
    <p:extLst>
      <p:ext uri="{BB962C8B-B14F-4D97-AF65-F5344CB8AC3E}">
        <p14:creationId xmlns:p14="http://schemas.microsoft.com/office/powerpoint/2010/main" val="27161020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2087F-CA18-7E21-53FC-0DBD7C544368}"/>
              </a:ext>
            </a:extLst>
          </p:cNvPr>
          <p:cNvSpPr>
            <a:spLocks noGrp="1"/>
          </p:cNvSpPr>
          <p:nvPr>
            <p:ph type="title"/>
          </p:nvPr>
        </p:nvSpPr>
        <p:spPr>
          <a:xfrm>
            <a:off x="825909" y="808055"/>
            <a:ext cx="3979205" cy="1453363"/>
          </a:xfrm>
        </p:spPr>
        <p:txBody>
          <a:bodyPr vert="horz" lIns="91440" tIns="45720" rIns="91440" bIns="45720" rtlCol="0" anchor="ctr">
            <a:normAutofit/>
          </a:bodyPr>
          <a:lstStyle/>
          <a:p>
            <a:r>
              <a:rPr lang="en-US" dirty="0"/>
              <a:t>What happened next?</a:t>
            </a:r>
            <a:endParaRPr lang="en-US"/>
          </a:p>
        </p:txBody>
      </p:sp>
      <p:sp>
        <p:nvSpPr>
          <p:cNvPr id="5" name="TextBox 4">
            <a:extLst>
              <a:ext uri="{FF2B5EF4-FFF2-40B4-BE49-F238E27FC236}">
                <a16:creationId xmlns:a16="http://schemas.microsoft.com/office/drawing/2014/main" id="{2122D57B-E5F8-DE19-55C4-D2E094CE87FC}"/>
              </a:ext>
            </a:extLst>
          </p:cNvPr>
          <p:cNvSpPr txBox="1"/>
          <p:nvPr/>
        </p:nvSpPr>
        <p:spPr>
          <a:xfrm>
            <a:off x="802178" y="2261420"/>
            <a:ext cx="4002936" cy="3637935"/>
          </a:xfrm>
          <a:prstGeom prst="rect">
            <a:avLst/>
          </a:prstGeom>
        </p:spPr>
        <p:txBody>
          <a:bodyPr vert="horz" lIns="91440" tIns="45720" rIns="91440" bIns="45720" rtlCol="0" anchor="ctr">
            <a:normAutofit/>
          </a:bodyPr>
          <a:lstStyle/>
          <a:p>
            <a:pPr>
              <a:spcAft>
                <a:spcPts val="1000"/>
              </a:spcAft>
              <a:buClr>
                <a:schemeClr val="tx1"/>
              </a:buClr>
              <a:buSzPct val="100000"/>
              <a:buFont typeface="Arial"/>
              <a:buChar char="•"/>
            </a:pPr>
            <a:r>
              <a:rPr lang="en-US" dirty="0"/>
              <a:t>The letter would then be sorted, assigned to a department, and then assigned to a censor.  It might be passed around, but wherever it went , it would be stamped or penciled by those handling it:</a:t>
            </a:r>
            <a:endParaRPr lang="en-US"/>
          </a:p>
        </p:txBody>
      </p:sp>
      <p:pic>
        <p:nvPicPr>
          <p:cNvPr id="6" name="Picture 2">
            <a:extLst>
              <a:ext uri="{FF2B5EF4-FFF2-40B4-BE49-F238E27FC236}">
                <a16:creationId xmlns:a16="http://schemas.microsoft.com/office/drawing/2014/main" id="{9EC05729-B24C-E674-8978-7A55606A64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97" t="3216" r="13900" b="15556"/>
          <a:stretch>
            <a:fillRect/>
          </a:stretch>
        </p:blipFill>
        <p:spPr bwMode="auto">
          <a:xfrm>
            <a:off x="5289752" y="927187"/>
            <a:ext cx="4259747" cy="3383280"/>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82BEF49-8006-AA2C-6D69-02ACCD58DEF3}"/>
              </a:ext>
            </a:extLst>
          </p:cNvPr>
          <p:cNvSpPr txBox="1"/>
          <p:nvPr/>
        </p:nvSpPr>
        <p:spPr>
          <a:xfrm>
            <a:off x="5495192" y="4580792"/>
            <a:ext cx="4002936" cy="523220"/>
          </a:xfrm>
          <a:prstGeom prst="rect">
            <a:avLst/>
          </a:prstGeom>
          <a:noFill/>
        </p:spPr>
        <p:txBody>
          <a:bodyPr wrap="square" rtlCol="0">
            <a:spAutoFit/>
          </a:bodyPr>
          <a:lstStyle/>
          <a:p>
            <a:r>
              <a:rPr lang="en-US" sz="1400" dirty="0"/>
              <a:t>Smaller numbers meant departments of some kind; larger numbers were the individual censors.</a:t>
            </a:r>
          </a:p>
        </p:txBody>
      </p:sp>
    </p:spTree>
    <p:extLst>
      <p:ext uri="{BB962C8B-B14F-4D97-AF65-F5344CB8AC3E}">
        <p14:creationId xmlns:p14="http://schemas.microsoft.com/office/powerpoint/2010/main" val="27833632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AF2F0-BAED-BA11-0A16-71480DF3C108}"/>
              </a:ext>
            </a:extLst>
          </p:cNvPr>
          <p:cNvSpPr>
            <a:spLocks noGrp="1"/>
          </p:cNvSpPr>
          <p:nvPr>
            <p:ph type="title"/>
          </p:nvPr>
        </p:nvSpPr>
        <p:spPr>
          <a:xfrm>
            <a:off x="825909" y="808055"/>
            <a:ext cx="3979205" cy="1453363"/>
          </a:xfrm>
        </p:spPr>
        <p:txBody>
          <a:bodyPr vert="horz" lIns="91440" tIns="45720" rIns="91440" bIns="45720" rtlCol="0" anchor="ctr">
            <a:normAutofit/>
          </a:bodyPr>
          <a:lstStyle/>
          <a:p>
            <a:r>
              <a:rPr lang="en-US" dirty="0"/>
              <a:t>What then?</a:t>
            </a:r>
          </a:p>
        </p:txBody>
      </p:sp>
      <p:sp>
        <p:nvSpPr>
          <p:cNvPr id="4" name="TextBox 3">
            <a:extLst>
              <a:ext uri="{FF2B5EF4-FFF2-40B4-BE49-F238E27FC236}">
                <a16:creationId xmlns:a16="http://schemas.microsoft.com/office/drawing/2014/main" id="{38F7D861-95D0-D5D8-66E0-138FECCBB614}"/>
              </a:ext>
            </a:extLst>
          </p:cNvPr>
          <p:cNvSpPr txBox="1"/>
          <p:nvPr/>
        </p:nvSpPr>
        <p:spPr>
          <a:xfrm>
            <a:off x="802178" y="2261420"/>
            <a:ext cx="4002936" cy="3637935"/>
          </a:xfrm>
          <a:prstGeom prst="rect">
            <a:avLst/>
          </a:prstGeom>
        </p:spPr>
        <p:txBody>
          <a:bodyPr vert="horz" lIns="91440" tIns="45720" rIns="91440" bIns="45720" rtlCol="0" anchor="ctr">
            <a:normAutofit/>
          </a:bodyPr>
          <a:lstStyle/>
          <a:p>
            <a:pPr>
              <a:spcAft>
                <a:spcPts val="1000"/>
              </a:spcAft>
              <a:buClr>
                <a:schemeClr val="tx1"/>
              </a:buClr>
              <a:buSzPct val="100000"/>
              <a:buFont typeface="Arial"/>
              <a:buChar char="•"/>
            </a:pPr>
            <a:r>
              <a:rPr lang="en-US" dirty="0"/>
              <a:t>The letter would be opened and then resealed.  Some offices opened them from the side, while others opened them from the back.  Resealing tape would be placed.  Remember that there were at least twelve types, with some being printed (</a:t>
            </a:r>
            <a:r>
              <a:rPr lang="en-US" dirty="0" err="1"/>
              <a:t>Geöffnet</a:t>
            </a:r>
            <a:r>
              <a:rPr lang="en-US" dirty="0"/>
              <a:t> [opened]) and some ribbed, but most were plain by the end of the war.</a:t>
            </a:r>
          </a:p>
        </p:txBody>
      </p:sp>
      <p:pic>
        <p:nvPicPr>
          <p:cNvPr id="6146" name="Picture 2" descr="World War II - Germany - Occupied Scandinavia">
            <a:extLst>
              <a:ext uri="{FF2B5EF4-FFF2-40B4-BE49-F238E27FC236}">
                <a16:creationId xmlns:a16="http://schemas.microsoft.com/office/drawing/2014/main" id="{4FF554C6-6AF7-CB21-4A90-98C6A312A3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25" r="41240"/>
          <a:stretch>
            <a:fillRect/>
          </a:stretch>
        </p:blipFill>
        <p:spPr bwMode="auto">
          <a:xfrm>
            <a:off x="5289749" y="1750978"/>
            <a:ext cx="3979205" cy="3708937"/>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45BA34E-6C9E-E2AE-60DE-4E127ECA7C42}"/>
              </a:ext>
            </a:extLst>
          </p:cNvPr>
          <p:cNvSpPr txBox="1"/>
          <p:nvPr/>
        </p:nvSpPr>
        <p:spPr>
          <a:xfrm>
            <a:off x="5466945" y="5710136"/>
            <a:ext cx="3618689" cy="646331"/>
          </a:xfrm>
          <a:prstGeom prst="rect">
            <a:avLst/>
          </a:prstGeom>
          <a:noFill/>
        </p:spPr>
        <p:txBody>
          <a:bodyPr wrap="square" rtlCol="0">
            <a:spAutoFit/>
          </a:bodyPr>
          <a:lstStyle/>
          <a:p>
            <a:r>
              <a:rPr lang="en-US" dirty="0"/>
              <a:t>This strip has the word Geprüft (checked)</a:t>
            </a:r>
          </a:p>
        </p:txBody>
      </p:sp>
    </p:spTree>
    <p:extLst>
      <p:ext uri="{BB962C8B-B14F-4D97-AF65-F5344CB8AC3E}">
        <p14:creationId xmlns:p14="http://schemas.microsoft.com/office/powerpoint/2010/main" val="1521612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1E174-FC03-F7E5-A007-958A18A4E362}"/>
              </a:ext>
            </a:extLst>
          </p:cNvPr>
          <p:cNvSpPr>
            <a:spLocks noGrp="1"/>
          </p:cNvSpPr>
          <p:nvPr>
            <p:ph type="title"/>
          </p:nvPr>
        </p:nvSpPr>
        <p:spPr>
          <a:xfrm>
            <a:off x="4955458" y="639097"/>
            <a:ext cx="6593075" cy="1612490"/>
          </a:xfrm>
        </p:spPr>
        <p:txBody>
          <a:bodyPr vert="horz" lIns="91440" tIns="45720" rIns="91440" bIns="45720" rtlCol="0" anchor="ctr">
            <a:normAutofit/>
          </a:bodyPr>
          <a:lstStyle/>
          <a:p>
            <a:r>
              <a:rPr lang="en-US"/>
              <a:t>German   WWII Mail censorship Explained</a:t>
            </a:r>
            <a:endParaRPr lang="en-US" dirty="0"/>
          </a:p>
        </p:txBody>
      </p:sp>
      <p:pic>
        <p:nvPicPr>
          <p:cNvPr id="7" name="Picture 6" descr="Immigration stamps">
            <a:extLst>
              <a:ext uri="{FF2B5EF4-FFF2-40B4-BE49-F238E27FC236}">
                <a16:creationId xmlns:a16="http://schemas.microsoft.com/office/drawing/2014/main" id="{3618E7F2-F6E6-E7D7-7137-238E8F2C2E24}"/>
              </a:ext>
            </a:extLst>
          </p:cNvPr>
          <p:cNvPicPr>
            <a:picLocks noChangeAspect="1"/>
          </p:cNvPicPr>
          <p:nvPr/>
        </p:nvPicPr>
        <p:blipFill>
          <a:blip r:embed="rId3"/>
          <a:srcRect l="6036" r="4" b="4"/>
          <a:stretch>
            <a:fillRect/>
          </a:stretch>
        </p:blipFill>
        <p:spPr>
          <a:xfrm>
            <a:off x="20" y="975"/>
            <a:ext cx="4241240" cy="6858000"/>
          </a:xfrm>
          <a:prstGeom prst="rect">
            <a:avLst/>
          </a:prstGeom>
        </p:spPr>
      </p:pic>
      <p:sp>
        <p:nvSpPr>
          <p:cNvPr id="5" name="TextBox 4">
            <a:extLst>
              <a:ext uri="{FF2B5EF4-FFF2-40B4-BE49-F238E27FC236}">
                <a16:creationId xmlns:a16="http://schemas.microsoft.com/office/drawing/2014/main" id="{7826DFA3-BE6E-C9B4-A9C3-1EF41EC6D717}"/>
              </a:ext>
            </a:extLst>
          </p:cNvPr>
          <p:cNvSpPr txBox="1"/>
          <p:nvPr/>
        </p:nvSpPr>
        <p:spPr>
          <a:xfrm>
            <a:off x="4955458" y="2251587"/>
            <a:ext cx="6593075" cy="3972232"/>
          </a:xfrm>
          <a:prstGeom prst="rect">
            <a:avLst/>
          </a:prstGeom>
        </p:spPr>
        <p:txBody>
          <a:bodyPr vert="horz" lIns="91440" tIns="45720" rIns="91440" bIns="45720" rtlCol="0" anchor="ctr">
            <a:normAutofit/>
          </a:bodyPr>
          <a:lstStyle/>
          <a:p>
            <a:pPr>
              <a:lnSpc>
                <a:spcPct val="90000"/>
              </a:lnSpc>
              <a:spcAft>
                <a:spcPts val="1000"/>
              </a:spcAft>
              <a:buClr>
                <a:schemeClr val="tx1"/>
              </a:buClr>
              <a:buSzPct val="100000"/>
              <a:buFont typeface="Arial"/>
              <a:buChar char="•"/>
            </a:pPr>
            <a:r>
              <a:rPr lang="en-US" sz="1300"/>
              <a:t>Challenges to setting up proper censorship:</a:t>
            </a:r>
          </a:p>
          <a:p>
            <a:pPr>
              <a:lnSpc>
                <a:spcPct val="90000"/>
              </a:lnSpc>
              <a:spcAft>
                <a:spcPts val="1000"/>
              </a:spcAft>
              <a:buClr>
                <a:schemeClr val="tx1"/>
              </a:buClr>
              <a:buSzPct val="100000"/>
              <a:buFont typeface="Arial"/>
              <a:buChar char="•"/>
            </a:pPr>
            <a:endParaRPr lang="en-US" sz="1300"/>
          </a:p>
          <a:p>
            <a:pPr marL="285750" indent="-285750">
              <a:lnSpc>
                <a:spcPct val="90000"/>
              </a:lnSpc>
              <a:spcAft>
                <a:spcPts val="1000"/>
              </a:spcAft>
              <a:buClr>
                <a:schemeClr val="tx1"/>
              </a:buClr>
              <a:buSzPct val="100000"/>
              <a:buFont typeface="Arial"/>
              <a:buChar char="•"/>
            </a:pPr>
            <a:r>
              <a:rPr lang="en-US" sz="1300"/>
              <a:t>Organization – During WWI, the Germans had 130 offices, and that seemed very difficult to organize on such short notice.</a:t>
            </a:r>
          </a:p>
          <a:p>
            <a:pPr marL="285750" indent="-285750">
              <a:lnSpc>
                <a:spcPct val="90000"/>
              </a:lnSpc>
              <a:spcAft>
                <a:spcPts val="1000"/>
              </a:spcAft>
              <a:buClr>
                <a:schemeClr val="tx1"/>
              </a:buClr>
              <a:buSzPct val="100000"/>
              <a:buFont typeface="Arial"/>
              <a:buChar char="•"/>
            </a:pPr>
            <a:r>
              <a:rPr lang="en-US" sz="1300"/>
              <a:t>Geography-  this is a huge geographic area!</a:t>
            </a:r>
          </a:p>
          <a:p>
            <a:pPr marL="285750" indent="-285750">
              <a:lnSpc>
                <a:spcPct val="90000"/>
              </a:lnSpc>
              <a:spcAft>
                <a:spcPts val="1000"/>
              </a:spcAft>
              <a:buClr>
                <a:schemeClr val="tx1"/>
              </a:buClr>
              <a:buSzPct val="100000"/>
              <a:buFont typeface="Arial"/>
              <a:buChar char="•"/>
            </a:pPr>
            <a:r>
              <a:rPr lang="en-US" sz="1300"/>
              <a:t>Time-  Mail was already coming in every day- what to do with mail from abroad coming in now?  ( Many were rerouted, and that is a topic of many collectors)</a:t>
            </a:r>
          </a:p>
          <a:p>
            <a:pPr marL="285750" indent="-285750">
              <a:lnSpc>
                <a:spcPct val="90000"/>
              </a:lnSpc>
              <a:spcAft>
                <a:spcPts val="1000"/>
              </a:spcAft>
              <a:buClr>
                <a:schemeClr val="tx1"/>
              </a:buClr>
              <a:buSzPct val="100000"/>
              <a:buFont typeface="Arial"/>
              <a:buChar char="•"/>
            </a:pPr>
            <a:r>
              <a:rPr lang="en-US" sz="1300"/>
              <a:t>Manpower – who would do it?  The answer became women-power</a:t>
            </a:r>
          </a:p>
          <a:p>
            <a:pPr marL="285750" indent="-285750">
              <a:lnSpc>
                <a:spcPct val="90000"/>
              </a:lnSpc>
              <a:spcAft>
                <a:spcPts val="1000"/>
              </a:spcAft>
              <a:buClr>
                <a:schemeClr val="tx1"/>
              </a:buClr>
              <a:buSzPct val="100000"/>
              <a:buFont typeface="Arial"/>
              <a:buChar char="•"/>
            </a:pPr>
            <a:r>
              <a:rPr lang="en-US" sz="1300"/>
              <a:t>Languages-  Who speaks all these languages, anyway?  (And note to the Germans: Ukrainian and Russian are not the same thing.)</a:t>
            </a:r>
          </a:p>
          <a:p>
            <a:pPr marL="285750" indent="-285750">
              <a:lnSpc>
                <a:spcPct val="90000"/>
              </a:lnSpc>
              <a:spcAft>
                <a:spcPts val="1000"/>
              </a:spcAft>
              <a:buClr>
                <a:schemeClr val="tx1"/>
              </a:buClr>
              <a:buSzPct val="100000"/>
              <a:buFont typeface="Arial"/>
              <a:buChar char="•"/>
            </a:pPr>
            <a:r>
              <a:rPr lang="en-US" sz="1300"/>
              <a:t>Rules-  What gets looked at and what doesn’t?</a:t>
            </a:r>
          </a:p>
          <a:p>
            <a:pPr marL="1200150" lvl="2" indent="-285750">
              <a:lnSpc>
                <a:spcPct val="90000"/>
              </a:lnSpc>
              <a:spcAft>
                <a:spcPts val="1000"/>
              </a:spcAft>
              <a:buClr>
                <a:schemeClr val="tx1"/>
              </a:buClr>
              <a:buSzPct val="100000"/>
              <a:buFont typeface="Arial"/>
              <a:buChar char="•"/>
            </a:pPr>
            <a:r>
              <a:rPr lang="en-US" sz="1300"/>
              <a:t>Are there exceptions to censorship rules?</a:t>
            </a:r>
          </a:p>
          <a:p>
            <a:pPr marL="1200150" lvl="2" indent="-285750">
              <a:lnSpc>
                <a:spcPct val="90000"/>
              </a:lnSpc>
              <a:spcAft>
                <a:spcPts val="1000"/>
              </a:spcAft>
              <a:buClr>
                <a:schemeClr val="tx1"/>
              </a:buClr>
              <a:buSzPct val="100000"/>
              <a:buFont typeface="Arial"/>
              <a:buChar char="•"/>
            </a:pPr>
            <a:r>
              <a:rPr lang="en-US" sz="1300"/>
              <a:t>Are there intrinsically forbidden pieces of mail?</a:t>
            </a:r>
          </a:p>
          <a:p>
            <a:pPr marL="1200150" lvl="2" indent="-285750">
              <a:lnSpc>
                <a:spcPct val="90000"/>
              </a:lnSpc>
              <a:spcAft>
                <a:spcPts val="1000"/>
              </a:spcAft>
              <a:buClr>
                <a:schemeClr val="tx1"/>
              </a:buClr>
              <a:buSzPct val="100000"/>
              <a:buFont typeface="Arial"/>
              <a:buChar char="•"/>
            </a:pPr>
            <a:r>
              <a:rPr lang="en-US" sz="1300"/>
              <a:t>What do we do with chemical alterations?</a:t>
            </a:r>
          </a:p>
        </p:txBody>
      </p:sp>
    </p:spTree>
    <p:extLst>
      <p:ext uri="{BB962C8B-B14F-4D97-AF65-F5344CB8AC3E}">
        <p14:creationId xmlns:p14="http://schemas.microsoft.com/office/powerpoint/2010/main" val="20788791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CC597-2889-4EA8-5C6F-03C5333B5D7D}"/>
              </a:ext>
            </a:extLst>
          </p:cNvPr>
          <p:cNvSpPr>
            <a:spLocks noGrp="1"/>
          </p:cNvSpPr>
          <p:nvPr>
            <p:ph type="title"/>
          </p:nvPr>
        </p:nvSpPr>
        <p:spPr/>
        <p:txBody>
          <a:bodyPr/>
          <a:lstStyle/>
          <a:p>
            <a:r>
              <a:rPr lang="en-US" dirty="0"/>
              <a:t>Finally……………………………….</a:t>
            </a:r>
          </a:p>
        </p:txBody>
      </p:sp>
      <p:pic>
        <p:nvPicPr>
          <p:cNvPr id="7170" name="Picture 2" descr="WW2 German, Soviet, Allied militaria, uniforms, awards, weapons history.  War relics forum">
            <a:extLst>
              <a:ext uri="{FF2B5EF4-FFF2-40B4-BE49-F238E27FC236}">
                <a16:creationId xmlns:a16="http://schemas.microsoft.com/office/drawing/2014/main" id="{8BFFA7BD-93AC-7C3A-225B-2F353C087C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3627" y="2065867"/>
            <a:ext cx="4644820" cy="3657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BAB2E0D-0469-5F59-68C6-C594E7B88334}"/>
              </a:ext>
            </a:extLst>
          </p:cNvPr>
          <p:cNvSpPr txBox="1"/>
          <p:nvPr/>
        </p:nvSpPr>
        <p:spPr>
          <a:xfrm>
            <a:off x="1546698" y="2490280"/>
            <a:ext cx="3689702" cy="1754326"/>
          </a:xfrm>
          <a:prstGeom prst="rect">
            <a:avLst/>
          </a:prstGeom>
          <a:noFill/>
        </p:spPr>
        <p:txBody>
          <a:bodyPr wrap="square" rtlCol="0">
            <a:spAutoFit/>
          </a:bodyPr>
          <a:lstStyle/>
          <a:p>
            <a:r>
              <a:rPr lang="en-US" dirty="0"/>
              <a:t>A </a:t>
            </a:r>
            <a:r>
              <a:rPr lang="en-US" dirty="0" err="1"/>
              <a:t>Prüfstempel</a:t>
            </a:r>
            <a:r>
              <a:rPr lang="en-US" dirty="0"/>
              <a:t> would be placed on the strip or near it.  It would often appear twice (but sometimes more), and sometimes in two colors.  This one is unusual because it has the “e,” which is hard to find.</a:t>
            </a:r>
          </a:p>
        </p:txBody>
      </p:sp>
    </p:spTree>
    <p:extLst>
      <p:ext uri="{BB962C8B-B14F-4D97-AF65-F5344CB8AC3E}">
        <p14:creationId xmlns:p14="http://schemas.microsoft.com/office/powerpoint/2010/main" val="26107522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B6383-233A-A18B-E87A-3FE36A01FC71}"/>
              </a:ext>
            </a:extLst>
          </p:cNvPr>
          <p:cNvSpPr>
            <a:spLocks noGrp="1"/>
          </p:cNvSpPr>
          <p:nvPr>
            <p:ph type="title"/>
          </p:nvPr>
        </p:nvSpPr>
        <p:spPr/>
        <p:txBody>
          <a:bodyPr/>
          <a:lstStyle/>
          <a:p>
            <a:pPr algn="ctr"/>
            <a:r>
              <a:rPr lang="en-US" dirty="0"/>
              <a:t>Summary</a:t>
            </a:r>
          </a:p>
        </p:txBody>
      </p:sp>
      <p:sp>
        <p:nvSpPr>
          <p:cNvPr id="3" name="Content Placeholder 2">
            <a:extLst>
              <a:ext uri="{FF2B5EF4-FFF2-40B4-BE49-F238E27FC236}">
                <a16:creationId xmlns:a16="http://schemas.microsoft.com/office/drawing/2014/main" id="{4A9C7E11-CE11-00E1-22CF-69C635754D33}"/>
              </a:ext>
            </a:extLst>
          </p:cNvPr>
          <p:cNvSpPr>
            <a:spLocks noGrp="1"/>
          </p:cNvSpPr>
          <p:nvPr>
            <p:ph idx="1"/>
          </p:nvPr>
        </p:nvSpPr>
        <p:spPr/>
        <p:txBody>
          <a:bodyPr/>
          <a:lstStyle/>
          <a:p>
            <a:r>
              <a:rPr lang="en-US" dirty="0"/>
              <a:t>German Censored mail is understandable, and has a logic to it</a:t>
            </a:r>
          </a:p>
          <a:p>
            <a:r>
              <a:rPr lang="en-US" dirty="0"/>
              <a:t>The key is knowing which censored office processed the mail by looking for the letter on the cachet</a:t>
            </a:r>
          </a:p>
          <a:p>
            <a:r>
              <a:rPr lang="en-US" dirty="0"/>
              <a:t>The numbering system is not random:</a:t>
            </a:r>
          </a:p>
          <a:p>
            <a:pPr lvl="1"/>
            <a:r>
              <a:rPr lang="en-US" dirty="0"/>
              <a:t>Smaller numbers are departments</a:t>
            </a:r>
          </a:p>
          <a:p>
            <a:pPr lvl="1"/>
            <a:r>
              <a:rPr lang="en-US" dirty="0"/>
              <a:t>Larger numbers are individual censors</a:t>
            </a:r>
          </a:p>
          <a:p>
            <a:pPr lvl="1"/>
            <a:r>
              <a:rPr lang="en-US" dirty="0"/>
              <a:t>Many times, censors and even departments would check each other’s work</a:t>
            </a:r>
          </a:p>
          <a:p>
            <a:pPr lvl="1"/>
            <a:r>
              <a:rPr lang="en-US" dirty="0"/>
              <a:t>Individual offices might use either stamps or pencil marks to mark each cover</a:t>
            </a:r>
          </a:p>
          <a:p>
            <a:pPr lvl="1"/>
            <a:r>
              <a:rPr lang="en-US" dirty="0"/>
              <a:t>The number 1-4 might mean page numbers</a:t>
            </a:r>
          </a:p>
          <a:p>
            <a:pPr lvl="1"/>
            <a:r>
              <a:rPr lang="en-US" dirty="0"/>
              <a:t>The green large number is a system to mark each individual piece</a:t>
            </a:r>
          </a:p>
        </p:txBody>
      </p:sp>
    </p:spTree>
    <p:extLst>
      <p:ext uri="{BB962C8B-B14F-4D97-AF65-F5344CB8AC3E}">
        <p14:creationId xmlns:p14="http://schemas.microsoft.com/office/powerpoint/2010/main" val="5230518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F313B-7327-5647-9961-3ABAD738F903}"/>
              </a:ext>
            </a:extLst>
          </p:cNvPr>
          <p:cNvSpPr>
            <a:spLocks noGrp="1"/>
          </p:cNvSpPr>
          <p:nvPr>
            <p:ph type="title"/>
          </p:nvPr>
        </p:nvSpPr>
        <p:spPr/>
        <p:txBody>
          <a:bodyPr/>
          <a:lstStyle/>
          <a:p>
            <a:pPr algn="ctr"/>
            <a:r>
              <a:rPr lang="en-US" dirty="0"/>
              <a:t>Summary</a:t>
            </a:r>
          </a:p>
        </p:txBody>
      </p:sp>
      <p:sp>
        <p:nvSpPr>
          <p:cNvPr id="3" name="Content Placeholder 2">
            <a:extLst>
              <a:ext uri="{FF2B5EF4-FFF2-40B4-BE49-F238E27FC236}">
                <a16:creationId xmlns:a16="http://schemas.microsoft.com/office/drawing/2014/main" id="{ABF08C61-0EE5-C94F-A859-1F4C4B0C4B08}"/>
              </a:ext>
            </a:extLst>
          </p:cNvPr>
          <p:cNvSpPr>
            <a:spLocks noGrp="1"/>
          </p:cNvSpPr>
          <p:nvPr>
            <p:ph idx="1"/>
          </p:nvPr>
        </p:nvSpPr>
        <p:spPr/>
        <p:txBody>
          <a:bodyPr/>
          <a:lstStyle/>
          <a:p>
            <a:r>
              <a:rPr lang="en-US" dirty="0"/>
              <a:t>The large “A” is a Durchlaufstempel (a pass-through) stamp.  Still, sometimes these might be examined.</a:t>
            </a:r>
          </a:p>
          <a:p>
            <a:r>
              <a:rPr lang="en-US" dirty="0"/>
              <a:t>At least twelve different kinds of resealing tapes have been used:</a:t>
            </a:r>
          </a:p>
          <a:p>
            <a:pPr lvl="1"/>
            <a:r>
              <a:rPr lang="en-US" dirty="0"/>
              <a:t>But it can be said that they went from fancier to plainer as the war progressed</a:t>
            </a:r>
          </a:p>
          <a:p>
            <a:r>
              <a:rPr lang="en-US" dirty="0"/>
              <a:t>The </a:t>
            </a:r>
            <a:r>
              <a:rPr lang="en-US" dirty="0" err="1"/>
              <a:t>Prüfstempels</a:t>
            </a:r>
            <a:r>
              <a:rPr lang="en-US" dirty="0"/>
              <a:t> are numerous in their variety</a:t>
            </a:r>
          </a:p>
          <a:p>
            <a:r>
              <a:rPr lang="en-US" dirty="0"/>
              <a:t>The ultimate take-home points:</a:t>
            </a:r>
          </a:p>
          <a:p>
            <a:r>
              <a:rPr lang="en-US" dirty="0"/>
              <a:t>VARIETY IS EVERYWHERE!</a:t>
            </a:r>
          </a:p>
          <a:p>
            <a:r>
              <a:rPr lang="en-US" dirty="0"/>
              <a:t>AT THE BEGINNING AND THE END OF THE WAR, ERRORS ABOUND!  AND THAT IS WHY  WE COLLECT!</a:t>
            </a:r>
          </a:p>
        </p:txBody>
      </p:sp>
    </p:spTree>
    <p:extLst>
      <p:ext uri="{BB962C8B-B14F-4D97-AF65-F5344CB8AC3E}">
        <p14:creationId xmlns:p14="http://schemas.microsoft.com/office/powerpoint/2010/main" val="35504377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31666-AAFD-5352-E1C4-569667A5F035}"/>
              </a:ext>
            </a:extLst>
          </p:cNvPr>
          <p:cNvSpPr>
            <a:spLocks noGrp="1"/>
          </p:cNvSpPr>
          <p:nvPr>
            <p:ph type="title"/>
          </p:nvPr>
        </p:nvSpPr>
        <p:spPr>
          <a:xfrm>
            <a:off x="4955458" y="639097"/>
            <a:ext cx="6593075" cy="1612490"/>
          </a:xfrm>
        </p:spPr>
        <p:txBody>
          <a:bodyPr>
            <a:normAutofit/>
          </a:bodyPr>
          <a:lstStyle/>
          <a:p>
            <a:r>
              <a:rPr lang="en-US" dirty="0"/>
              <a:t>And now:  the answer to the question!</a:t>
            </a:r>
          </a:p>
        </p:txBody>
      </p:sp>
      <p:pic>
        <p:nvPicPr>
          <p:cNvPr id="12" name="Picture 11">
            <a:extLst>
              <a:ext uri="{FF2B5EF4-FFF2-40B4-BE49-F238E27FC236}">
                <a16:creationId xmlns:a16="http://schemas.microsoft.com/office/drawing/2014/main" id="{8AE685E9-9B01-6501-376F-ED832006769F}"/>
              </a:ext>
            </a:extLst>
          </p:cNvPr>
          <p:cNvPicPr>
            <a:picLocks noChangeAspect="1"/>
          </p:cNvPicPr>
          <p:nvPr/>
        </p:nvPicPr>
        <p:blipFill>
          <a:blip r:embed="rId3">
            <a:extLst>
              <a:ext uri="{837473B0-CC2E-450A-ABE3-18F120FF3D39}">
                <a1611:picAttrSrcUrl xmlns:a1611="http://schemas.microsoft.com/office/drawing/2016/11/main" r:id="rId4"/>
              </a:ext>
            </a:extLst>
          </a:blip>
          <a:srcRect l="2257" r="2257"/>
          <a:stretch/>
        </p:blipFill>
        <p:spPr>
          <a:xfrm>
            <a:off x="20" y="975"/>
            <a:ext cx="4635988" cy="6858000"/>
          </a:xfrm>
          <a:prstGeom prst="rect">
            <a:avLst/>
          </a:prstGeom>
        </p:spPr>
      </p:pic>
      <p:sp>
        <p:nvSpPr>
          <p:cNvPr id="3" name="Content Placeholder 2">
            <a:extLst>
              <a:ext uri="{FF2B5EF4-FFF2-40B4-BE49-F238E27FC236}">
                <a16:creationId xmlns:a16="http://schemas.microsoft.com/office/drawing/2014/main" id="{517384C0-AD1F-7812-9B37-1DFA7A97331E}"/>
              </a:ext>
            </a:extLst>
          </p:cNvPr>
          <p:cNvSpPr>
            <a:spLocks noGrp="1"/>
          </p:cNvSpPr>
          <p:nvPr>
            <p:ph idx="1"/>
          </p:nvPr>
        </p:nvSpPr>
        <p:spPr>
          <a:xfrm>
            <a:off x="4955459" y="2782111"/>
            <a:ext cx="4071809" cy="3441708"/>
          </a:xfrm>
        </p:spPr>
        <p:txBody>
          <a:bodyPr>
            <a:normAutofit/>
          </a:bodyPr>
          <a:lstStyle/>
          <a:p>
            <a:r>
              <a:rPr lang="en-US" dirty="0"/>
              <a:t>It is the HOLY GRAIL of censored covers!  It is seldom seen.</a:t>
            </a:r>
          </a:p>
          <a:p>
            <a:r>
              <a:rPr lang="en-US" dirty="0"/>
              <a:t>Nobody knows its significance, as it has been on all kinds of covers in all kinds of stations, but with such irregularity as to the type of cover, the geography of covers, the timing of covers, that nobody can pinpoint a pattern.</a:t>
            </a:r>
          </a:p>
        </p:txBody>
      </p:sp>
      <p:sp>
        <p:nvSpPr>
          <p:cNvPr id="4" name="TextBox 3">
            <a:extLst>
              <a:ext uri="{FF2B5EF4-FFF2-40B4-BE49-F238E27FC236}">
                <a16:creationId xmlns:a16="http://schemas.microsoft.com/office/drawing/2014/main" id="{EA2D4811-6695-406F-7629-E4E282187C82}"/>
              </a:ext>
            </a:extLst>
          </p:cNvPr>
          <p:cNvSpPr txBox="1"/>
          <p:nvPr/>
        </p:nvSpPr>
        <p:spPr>
          <a:xfrm>
            <a:off x="20" y="6858975"/>
            <a:ext cx="4635988" cy="230832"/>
          </a:xfrm>
          <a:prstGeom prst="rect">
            <a:avLst/>
          </a:prstGeom>
          <a:noFill/>
        </p:spPr>
        <p:txBody>
          <a:bodyPr wrap="square" rtlCol="0">
            <a:spAutoFit/>
          </a:bodyPr>
          <a:lstStyle/>
          <a:p>
            <a:r>
              <a:rPr lang="en-US" sz="900">
                <a:hlinkClick r:id="rId4" tooltip="https://www.phantomsandmonsters.com/2014/04/sighanother-holy-grail.html"/>
              </a:rPr>
              <a:t>This Photo</a:t>
            </a:r>
            <a:r>
              <a:rPr lang="en-US" sz="900"/>
              <a:t> by Unknown Author is licensed under </a:t>
            </a:r>
            <a:r>
              <a:rPr lang="en-US" sz="900">
                <a:hlinkClick r:id="rId5" tooltip="https://creativecommons.org/licenses/by-nc-nd/3.0/"/>
              </a:rPr>
              <a:t>CC BY-NC-ND</a:t>
            </a:r>
            <a:endParaRPr lang="en-US" sz="900"/>
          </a:p>
        </p:txBody>
      </p:sp>
      <p:pic>
        <p:nvPicPr>
          <p:cNvPr id="6" name="Content Placeholder 4" descr="A collection of envelopes with stamps&#10;&#10;AI-generated content may be incorrect.">
            <a:extLst>
              <a:ext uri="{FF2B5EF4-FFF2-40B4-BE49-F238E27FC236}">
                <a16:creationId xmlns:a16="http://schemas.microsoft.com/office/drawing/2014/main" id="{4C8976CF-88A6-1EB8-C1C1-86965A8C9DEB}"/>
              </a:ext>
            </a:extLst>
          </p:cNvPr>
          <p:cNvPicPr>
            <a:picLocks noChangeAspect="1"/>
          </p:cNvPicPr>
          <p:nvPr/>
        </p:nvPicPr>
        <p:blipFill>
          <a:blip r:embed="rId6"/>
          <a:srcRect l="81276" t="16825" r="14221" b="78247"/>
          <a:stretch>
            <a:fillRect/>
          </a:stretch>
        </p:blipFill>
        <p:spPr>
          <a:xfrm>
            <a:off x="10408597" y="3304966"/>
            <a:ext cx="1381328" cy="1958974"/>
          </a:xfrm>
          <a:prstGeom prst="rect">
            <a:avLst/>
          </a:prstGeom>
        </p:spPr>
      </p:pic>
    </p:spTree>
    <p:extLst>
      <p:ext uri="{BB962C8B-B14F-4D97-AF65-F5344CB8AC3E}">
        <p14:creationId xmlns:p14="http://schemas.microsoft.com/office/powerpoint/2010/main" val="4263317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85850-0377-7B85-E138-B19271EF337B}"/>
              </a:ext>
            </a:extLst>
          </p:cNvPr>
          <p:cNvSpPr>
            <a:spLocks noGrp="1"/>
          </p:cNvSpPr>
          <p:nvPr>
            <p:ph type="title"/>
          </p:nvPr>
        </p:nvSpPr>
        <p:spPr>
          <a:xfrm>
            <a:off x="6400800" y="609600"/>
            <a:ext cx="5147730" cy="1641987"/>
          </a:xfrm>
        </p:spPr>
        <p:txBody>
          <a:bodyPr vert="horz" lIns="91440" tIns="45720" rIns="91440" bIns="45720" rtlCol="0" anchor="ctr">
            <a:normAutofit/>
          </a:bodyPr>
          <a:lstStyle/>
          <a:p>
            <a:r>
              <a:rPr lang="en-US" dirty="0"/>
              <a:t>German   WWII Mail censorship Explained</a:t>
            </a:r>
          </a:p>
        </p:txBody>
      </p:sp>
      <p:pic>
        <p:nvPicPr>
          <p:cNvPr id="5" name="Picture 4" descr="A close-up of a document&#10;&#10;AI-generated content may be incorrect.">
            <a:extLst>
              <a:ext uri="{FF2B5EF4-FFF2-40B4-BE49-F238E27FC236}">
                <a16:creationId xmlns:a16="http://schemas.microsoft.com/office/drawing/2014/main" id="{6DAEC3C3-3649-70CF-81EE-4A7775FB268E}"/>
              </a:ext>
            </a:extLst>
          </p:cNvPr>
          <p:cNvPicPr>
            <a:picLocks noChangeAspect="1"/>
          </p:cNvPicPr>
          <p:nvPr/>
        </p:nvPicPr>
        <p:blipFill rotWithShape="1">
          <a:blip r:embed="rId3">
            <a:extLst>
              <a:ext uri="{28A0092B-C50C-407E-A947-70E740481C1C}">
                <a14:useLocalDpi xmlns:a14="http://schemas.microsoft.com/office/drawing/2010/main" val="0"/>
              </a:ext>
            </a:extLst>
          </a:blip>
          <a:srcRect l="8096" t="32712" r="50160" b="49118"/>
          <a:stretch>
            <a:fillRect/>
          </a:stretch>
        </p:blipFill>
        <p:spPr bwMode="auto">
          <a:xfrm rot="10800000">
            <a:off x="648929" y="1819071"/>
            <a:ext cx="5314125" cy="2994384"/>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E913F2DB-9FBB-2DE0-1539-998143B3F1D4}"/>
              </a:ext>
            </a:extLst>
          </p:cNvPr>
          <p:cNvSpPr txBox="1"/>
          <p:nvPr/>
        </p:nvSpPr>
        <p:spPr>
          <a:xfrm>
            <a:off x="904672" y="5223753"/>
            <a:ext cx="4886529" cy="738664"/>
          </a:xfrm>
          <a:prstGeom prst="rect">
            <a:avLst/>
          </a:prstGeom>
          <a:noFill/>
        </p:spPr>
        <p:txBody>
          <a:bodyPr wrap="square" rtlCol="0">
            <a:spAutoFit/>
          </a:bodyPr>
          <a:lstStyle/>
          <a:p>
            <a:r>
              <a:rPr lang="en-US" sz="1400" i="1" dirty="0"/>
              <a:t>Letter sent from Troy, NY, December 1, 1941.  It was delayed and then ultimately returned on July 26, 1942.  The examination tape on the right is American.</a:t>
            </a:r>
          </a:p>
        </p:txBody>
      </p:sp>
      <p:graphicFrame>
        <p:nvGraphicFramePr>
          <p:cNvPr id="8" name="TextBox 3">
            <a:extLst>
              <a:ext uri="{FF2B5EF4-FFF2-40B4-BE49-F238E27FC236}">
                <a16:creationId xmlns:a16="http://schemas.microsoft.com/office/drawing/2014/main" id="{DE7B3613-237F-78A3-CF7B-E2E92E457390}"/>
              </a:ext>
            </a:extLst>
          </p:cNvPr>
          <p:cNvGraphicFramePr/>
          <p:nvPr>
            <p:extLst>
              <p:ext uri="{D42A27DB-BD31-4B8C-83A1-F6EECF244321}">
                <p14:modId xmlns:p14="http://schemas.microsoft.com/office/powerpoint/2010/main" val="1691298832"/>
              </p:ext>
            </p:extLst>
          </p:nvPr>
        </p:nvGraphicFramePr>
        <p:xfrm>
          <a:off x="6400800" y="2251587"/>
          <a:ext cx="5147730" cy="36379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44595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24B94-0CA6-9F8A-A386-412E05A56A42}"/>
              </a:ext>
            </a:extLst>
          </p:cNvPr>
          <p:cNvSpPr>
            <a:spLocks noGrp="1"/>
          </p:cNvSpPr>
          <p:nvPr>
            <p:ph type="title"/>
          </p:nvPr>
        </p:nvSpPr>
        <p:spPr/>
        <p:txBody>
          <a:bodyPr/>
          <a:lstStyle/>
          <a:p>
            <a:r>
              <a:rPr lang="en-US" dirty="0"/>
              <a:t>German Rerouting of Mail during Early WWII</a:t>
            </a:r>
          </a:p>
        </p:txBody>
      </p:sp>
      <p:sp>
        <p:nvSpPr>
          <p:cNvPr id="3" name="Content Placeholder 2">
            <a:extLst>
              <a:ext uri="{FF2B5EF4-FFF2-40B4-BE49-F238E27FC236}">
                <a16:creationId xmlns:a16="http://schemas.microsoft.com/office/drawing/2014/main" id="{AA64C432-EFA5-D015-0D35-B11D23D24827}"/>
              </a:ext>
            </a:extLst>
          </p:cNvPr>
          <p:cNvSpPr>
            <a:spLocks noGrp="1"/>
          </p:cNvSpPr>
          <p:nvPr>
            <p:ph idx="1"/>
          </p:nvPr>
        </p:nvSpPr>
        <p:spPr>
          <a:xfrm>
            <a:off x="685802" y="2142067"/>
            <a:ext cx="2725614" cy="3649133"/>
          </a:xfrm>
        </p:spPr>
        <p:txBody>
          <a:bodyPr/>
          <a:lstStyle/>
          <a:p>
            <a:r>
              <a:rPr lang="en-US" dirty="0"/>
              <a:t> During the early war, the delay in supply caused lots of confusion and anomalies.  Mail that might be mailed  just a few miles away could be sent off to far-flung areas.  </a:t>
            </a:r>
          </a:p>
        </p:txBody>
      </p:sp>
      <p:pic>
        <p:nvPicPr>
          <p:cNvPr id="4" name="Picture 3" descr="A collection of old letters&#10;&#10;AI-generated content may be incorrect.">
            <a:extLst>
              <a:ext uri="{FF2B5EF4-FFF2-40B4-BE49-F238E27FC236}">
                <a16:creationId xmlns:a16="http://schemas.microsoft.com/office/drawing/2014/main" id="{E14292CF-48FD-FC10-556A-295F2109C90E}"/>
              </a:ext>
            </a:extLst>
          </p:cNvPr>
          <p:cNvPicPr>
            <a:picLocks noChangeAspect="1"/>
          </p:cNvPicPr>
          <p:nvPr/>
        </p:nvPicPr>
        <p:blipFill rotWithShape="1">
          <a:blip r:embed="rId2">
            <a:extLst>
              <a:ext uri="{28A0092B-C50C-407E-A947-70E740481C1C}">
                <a14:useLocalDpi xmlns:a14="http://schemas.microsoft.com/office/drawing/2010/main" val="0"/>
              </a:ext>
            </a:extLst>
          </a:blip>
          <a:srcRect l="8975" t="62217" r="49038"/>
          <a:stretch>
            <a:fillRect/>
          </a:stretch>
        </p:blipFill>
        <p:spPr bwMode="auto">
          <a:xfrm>
            <a:off x="4401803" y="1697477"/>
            <a:ext cx="4234815" cy="4937760"/>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EEFAA64F-FE82-C742-E649-2D277AF10A4B}"/>
              </a:ext>
            </a:extLst>
          </p:cNvPr>
          <p:cNvSpPr txBox="1"/>
          <p:nvPr/>
        </p:nvSpPr>
        <p:spPr>
          <a:xfrm>
            <a:off x="9182911" y="2286000"/>
            <a:ext cx="2149812" cy="3416320"/>
          </a:xfrm>
          <a:prstGeom prst="rect">
            <a:avLst/>
          </a:prstGeom>
          <a:noFill/>
        </p:spPr>
        <p:txBody>
          <a:bodyPr wrap="square" rtlCol="0">
            <a:spAutoFit/>
          </a:bodyPr>
          <a:lstStyle/>
          <a:p>
            <a:r>
              <a:rPr lang="en-US" i="1" dirty="0"/>
              <a:t>1941 mail from Guernsey (purple arrow) to Jersey, but censored in Paris (the x on the censorship cancel, red arrow).  Early in WWII, such geographic absurdities were quite common. </a:t>
            </a:r>
            <a:r>
              <a:rPr lang="en-US" sz="1200" i="1" dirty="0"/>
              <a:t>From Townshend.</a:t>
            </a:r>
          </a:p>
        </p:txBody>
      </p:sp>
      <p:sp>
        <p:nvSpPr>
          <p:cNvPr id="6" name="Arrow: Right 5">
            <a:extLst>
              <a:ext uri="{FF2B5EF4-FFF2-40B4-BE49-F238E27FC236}">
                <a16:creationId xmlns:a16="http://schemas.microsoft.com/office/drawing/2014/main" id="{DAF99ECC-2435-4841-5906-A6534043DAC6}"/>
              </a:ext>
            </a:extLst>
          </p:cNvPr>
          <p:cNvSpPr/>
          <p:nvPr/>
        </p:nvSpPr>
        <p:spPr>
          <a:xfrm>
            <a:off x="5715000" y="2142067"/>
            <a:ext cx="275492" cy="27618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 6">
            <a:extLst>
              <a:ext uri="{FF2B5EF4-FFF2-40B4-BE49-F238E27FC236}">
                <a16:creationId xmlns:a16="http://schemas.microsoft.com/office/drawing/2014/main" id="{2EA3B819-5F1F-B3F2-5F22-80331CE99676}"/>
              </a:ext>
            </a:extLst>
          </p:cNvPr>
          <p:cNvSpPr/>
          <p:nvPr/>
        </p:nvSpPr>
        <p:spPr>
          <a:xfrm>
            <a:off x="7442153" y="5160523"/>
            <a:ext cx="383001" cy="228600"/>
          </a:xfrm>
          <a:prstGeom prst="lef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864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730E8-6363-2AD3-FDBC-E9FEDCD4F778}"/>
              </a:ext>
            </a:extLst>
          </p:cNvPr>
          <p:cNvSpPr>
            <a:spLocks noGrp="1"/>
          </p:cNvSpPr>
          <p:nvPr>
            <p:ph type="title"/>
          </p:nvPr>
        </p:nvSpPr>
        <p:spPr/>
        <p:txBody>
          <a:bodyPr/>
          <a:lstStyle/>
          <a:p>
            <a:r>
              <a:rPr lang="en-US" dirty="0"/>
              <a:t>German Regulations for Censorship in WWII</a:t>
            </a:r>
          </a:p>
        </p:txBody>
      </p:sp>
      <p:sp>
        <p:nvSpPr>
          <p:cNvPr id="4" name="TextBox 3">
            <a:extLst>
              <a:ext uri="{FF2B5EF4-FFF2-40B4-BE49-F238E27FC236}">
                <a16:creationId xmlns:a16="http://schemas.microsoft.com/office/drawing/2014/main" id="{C30247E7-87C6-1AA4-005A-5DD557E2644E}"/>
              </a:ext>
            </a:extLst>
          </p:cNvPr>
          <p:cNvSpPr txBox="1"/>
          <p:nvPr/>
        </p:nvSpPr>
        <p:spPr>
          <a:xfrm>
            <a:off x="1292469" y="2250831"/>
            <a:ext cx="8801100" cy="3139321"/>
          </a:xfrm>
          <a:prstGeom prst="rect">
            <a:avLst/>
          </a:prstGeom>
          <a:noFill/>
        </p:spPr>
        <p:txBody>
          <a:bodyPr wrap="square" rtlCol="0">
            <a:spAutoFit/>
          </a:bodyPr>
          <a:lstStyle/>
          <a:p>
            <a:r>
              <a:rPr lang="en-US" dirty="0"/>
              <a:t>My summary:</a:t>
            </a:r>
          </a:p>
          <a:p>
            <a:endParaRPr lang="en-US" dirty="0"/>
          </a:p>
          <a:p>
            <a:pPr marL="285750" indent="-285750">
              <a:buFont typeface="Arial" panose="020B0604020202020204" pitchFamily="34" charset="0"/>
              <a:buChar char="•"/>
            </a:pPr>
            <a:r>
              <a:rPr lang="en-US" dirty="0"/>
              <a:t>The sender or representative had to present the piece to the post office, with full name and address on the outside of the envelope</a:t>
            </a:r>
          </a:p>
          <a:p>
            <a:pPr marL="285750" indent="-285750">
              <a:buFont typeface="Arial" panose="020B0604020202020204" pitchFamily="34" charset="0"/>
              <a:buChar char="•"/>
            </a:pPr>
            <a:r>
              <a:rPr lang="en-US" dirty="0"/>
              <a:t>Stamps were to be affixed at the post office counter</a:t>
            </a:r>
          </a:p>
          <a:p>
            <a:pPr marL="285750" indent="-285750">
              <a:buFont typeface="Arial" panose="020B0604020202020204" pitchFamily="34" charset="0"/>
              <a:buChar char="•"/>
            </a:pPr>
            <a:r>
              <a:rPr lang="en-US" dirty="0"/>
              <a:t>No lined envelopes,</a:t>
            </a:r>
          </a:p>
          <a:p>
            <a:pPr marL="285750" indent="-285750">
              <a:buFont typeface="Arial" panose="020B0604020202020204" pitchFamily="34" charset="0"/>
              <a:buChar char="•"/>
            </a:pPr>
            <a:r>
              <a:rPr lang="en-US" dirty="0"/>
              <a:t>Private letters could only be 4 written pages</a:t>
            </a:r>
          </a:p>
          <a:p>
            <a:pPr marL="285750" indent="-285750">
              <a:buFont typeface="Arial" panose="020B0604020202020204" pitchFamily="34" charset="0"/>
              <a:buChar char="•"/>
            </a:pPr>
            <a:r>
              <a:rPr lang="en-US" dirty="0"/>
              <a:t>No private printed matter (wedding announcements, etc.)</a:t>
            </a:r>
          </a:p>
          <a:p>
            <a:pPr marL="285750" indent="-285750">
              <a:buFont typeface="Arial" panose="020B0604020202020204" pitchFamily="34" charset="0"/>
              <a:buChar char="•"/>
            </a:pPr>
            <a:r>
              <a:rPr lang="en-US" dirty="0"/>
              <a:t>Picture postcards and  private postcards ( like Christmas cards) were forbidden</a:t>
            </a:r>
          </a:p>
          <a:p>
            <a:pPr marL="285750" indent="-285750">
              <a:buFont typeface="Arial" panose="020B0604020202020204" pitchFamily="34" charset="0"/>
              <a:buChar char="•"/>
            </a:pPr>
            <a:r>
              <a:rPr lang="en-US" dirty="0"/>
              <a:t>Business mail had to be printed or typed</a:t>
            </a:r>
          </a:p>
          <a:p>
            <a:pPr marL="285750" indent="-285750">
              <a:buFont typeface="Arial" panose="020B0604020202020204" pitchFamily="34" charset="0"/>
              <a:buChar char="•"/>
            </a:pPr>
            <a:r>
              <a:rPr lang="en-US" dirty="0"/>
              <a:t> Newspapers and journals had to come directly from the publisher</a:t>
            </a:r>
          </a:p>
        </p:txBody>
      </p:sp>
    </p:spTree>
    <p:extLst>
      <p:ext uri="{BB962C8B-B14F-4D97-AF65-F5344CB8AC3E}">
        <p14:creationId xmlns:p14="http://schemas.microsoft.com/office/powerpoint/2010/main" val="2418524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3D39D-8946-A7FB-C21C-327A95FEE6F7}"/>
              </a:ext>
            </a:extLst>
          </p:cNvPr>
          <p:cNvSpPr>
            <a:spLocks noGrp="1"/>
          </p:cNvSpPr>
          <p:nvPr>
            <p:ph type="title"/>
          </p:nvPr>
        </p:nvSpPr>
        <p:spPr/>
        <p:txBody>
          <a:bodyPr/>
          <a:lstStyle/>
          <a:p>
            <a:r>
              <a:rPr lang="en-US" dirty="0"/>
              <a:t>German Regulations for Censorship in WWII</a:t>
            </a:r>
          </a:p>
        </p:txBody>
      </p:sp>
      <p:sp>
        <p:nvSpPr>
          <p:cNvPr id="4" name="TextBox 3">
            <a:extLst>
              <a:ext uri="{FF2B5EF4-FFF2-40B4-BE49-F238E27FC236}">
                <a16:creationId xmlns:a16="http://schemas.microsoft.com/office/drawing/2014/main" id="{8D1FE864-7063-18BF-2962-FF32B7F929B1}"/>
              </a:ext>
            </a:extLst>
          </p:cNvPr>
          <p:cNvSpPr txBox="1"/>
          <p:nvPr/>
        </p:nvSpPr>
        <p:spPr>
          <a:xfrm>
            <a:off x="1160585" y="2347545"/>
            <a:ext cx="8932984" cy="2862322"/>
          </a:xfrm>
          <a:prstGeom prst="rect">
            <a:avLst/>
          </a:prstGeom>
          <a:noFill/>
        </p:spPr>
        <p:txBody>
          <a:bodyPr wrap="square" rtlCol="0">
            <a:spAutoFit/>
          </a:bodyPr>
          <a:lstStyle/>
          <a:p>
            <a:r>
              <a:rPr lang="en-US" dirty="0"/>
              <a:t>More rules, (my summary):</a:t>
            </a:r>
            <a:br>
              <a:rPr lang="en-US" dirty="0"/>
            </a:br>
            <a:endParaRPr lang="en-US" dirty="0"/>
          </a:p>
          <a:p>
            <a:pPr marL="285750" indent="-285750">
              <a:buFont typeface="Arial" panose="020B0604020202020204" pitchFamily="34" charset="0"/>
              <a:buChar char="•"/>
            </a:pPr>
            <a:r>
              <a:rPr lang="en-US" dirty="0"/>
              <a:t>Shorthand and invisible ink were prohibited,</a:t>
            </a:r>
          </a:p>
          <a:p>
            <a:pPr marL="285750" indent="-285750">
              <a:buFont typeface="Arial" panose="020B0604020202020204" pitchFamily="34" charset="0"/>
              <a:buChar char="•"/>
            </a:pPr>
            <a:r>
              <a:rPr lang="en-US" dirty="0"/>
              <a:t>Only these languages were prohibited:</a:t>
            </a:r>
          </a:p>
          <a:p>
            <a:pPr marL="742950" lvl="1" indent="-285750">
              <a:buFont typeface="Arial" panose="020B0604020202020204" pitchFamily="34" charset="0"/>
              <a:buChar char="•"/>
            </a:pPr>
            <a:r>
              <a:rPr lang="en-US" dirty="0"/>
              <a:t>Braille ( the Germans did not have enough censorship readers)</a:t>
            </a:r>
          </a:p>
          <a:p>
            <a:pPr marL="742950" lvl="1" indent="-285750">
              <a:buFont typeface="Arial" panose="020B0604020202020204" pitchFamily="34" charset="0"/>
              <a:buChar char="•"/>
            </a:pPr>
            <a:r>
              <a:rPr lang="en-US" dirty="0"/>
              <a:t>Esperanto (a language of elite foreigners was the thought)</a:t>
            </a:r>
          </a:p>
          <a:p>
            <a:pPr marL="742950" lvl="1" indent="-285750">
              <a:buFont typeface="Arial" panose="020B0604020202020204" pitchFamily="34" charset="0"/>
              <a:buChar char="•"/>
            </a:pPr>
            <a:r>
              <a:rPr lang="en-US" dirty="0"/>
              <a:t>Hebrew and Yiddish </a:t>
            </a:r>
          </a:p>
          <a:p>
            <a:pPr marL="285750" indent="-285750">
              <a:buFont typeface="Arial" panose="020B0604020202020204" pitchFamily="34" charset="0"/>
              <a:buChar char="•"/>
            </a:pPr>
            <a:r>
              <a:rPr lang="en-US" dirty="0"/>
              <a:t>Puzzles, crosswords, and chess by correspondence (too easy to code, too difficult to decipher) were uniformly prohibited</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5601170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6D5668-1971-40BB-BC7C-94C9B101AAB7}">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3370F4A1-FC59-4361-989F-6C79533DA5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E57094B-4684-420B-AFE0-4E41CA2AF7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Celestial design</Template>
  <TotalTime>27789</TotalTime>
  <Words>3838</Words>
  <Application>Microsoft Office PowerPoint</Application>
  <PresentationFormat>Widescreen</PresentationFormat>
  <Paragraphs>260</Paragraphs>
  <Slides>53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Arial</vt:lpstr>
      <vt:lpstr>Calibri</vt:lpstr>
      <vt:lpstr>Calibri Light</vt:lpstr>
      <vt:lpstr>Celestial</vt:lpstr>
      <vt:lpstr>German   WWII Mail censorship Explained</vt:lpstr>
      <vt:lpstr>German   WWII Mail censorship Explained</vt:lpstr>
      <vt:lpstr>First:  A Question, designed to keep you awake!</vt:lpstr>
      <vt:lpstr>German Censorship During WWII Explained</vt:lpstr>
      <vt:lpstr>German   WWII Mail censorship Explained</vt:lpstr>
      <vt:lpstr>German   WWII Mail censorship Explained</vt:lpstr>
      <vt:lpstr>German Rerouting of Mail during Early WWII</vt:lpstr>
      <vt:lpstr>German Regulations for Censorship in WWII</vt:lpstr>
      <vt:lpstr>German Regulations for Censorship in WWII</vt:lpstr>
      <vt:lpstr>German Regulations for Censorship in WWII</vt:lpstr>
      <vt:lpstr>The Geographic Catchment areas</vt:lpstr>
      <vt:lpstr>The Geographic Catchment Areas, continued</vt:lpstr>
      <vt:lpstr>A classic Example of the German censorship cachet</vt:lpstr>
      <vt:lpstr>Auslandsleitstellen</vt:lpstr>
      <vt:lpstr>Auslandsleitstellen</vt:lpstr>
      <vt:lpstr>Transit mail</vt:lpstr>
      <vt:lpstr>Transit mail Censorship Rules</vt:lpstr>
      <vt:lpstr>Transit mail Censorship Rules</vt:lpstr>
      <vt:lpstr>Censorship:  How it Worked</vt:lpstr>
      <vt:lpstr>Censorship:  How it Worked</vt:lpstr>
      <vt:lpstr>Censorship:  How it really worked</vt:lpstr>
      <vt:lpstr>Durchlaufstempel – The pass-through stamp</vt:lpstr>
      <vt:lpstr>Durchlaufstempel – another Example</vt:lpstr>
      <vt:lpstr>Paginierstempel – Germany to Bulgaria</vt:lpstr>
      <vt:lpstr>Durchlaufstempel- another Example</vt:lpstr>
      <vt:lpstr>The Covers-  what are all of these numbers?</vt:lpstr>
      <vt:lpstr>The Covers - What are all of these numbers?</vt:lpstr>
      <vt:lpstr>The Covers - What are all of these numbers?</vt:lpstr>
      <vt:lpstr>The Covers - What are all of these numbers?</vt:lpstr>
      <vt:lpstr>Munich’s Numbering system</vt:lpstr>
      <vt:lpstr>Resealing Tape</vt:lpstr>
      <vt:lpstr>ABP Censorship cachets - Prüfstempel</vt:lpstr>
      <vt:lpstr>And this explains the cachets run amok!!</vt:lpstr>
      <vt:lpstr>Chemical Testing</vt:lpstr>
      <vt:lpstr>Prisoner of War mail</vt:lpstr>
      <vt:lpstr>Prisoner of War mail</vt:lpstr>
      <vt:lpstr>Concentration Camp mail</vt:lpstr>
      <vt:lpstr>Concentration camp mail</vt:lpstr>
      <vt:lpstr>The ABP name change</vt:lpstr>
      <vt:lpstr>Life As a Censor- Josepha von Koskull</vt:lpstr>
      <vt:lpstr>Life As a Censor- Josepha von Koskull</vt:lpstr>
      <vt:lpstr>Life As a Censor- Josepha von Koskull</vt:lpstr>
      <vt:lpstr>Uberroller mail</vt:lpstr>
      <vt:lpstr>With all of this information, How did it work?</vt:lpstr>
      <vt:lpstr>How Did it work?</vt:lpstr>
      <vt:lpstr>How did it All Work? (when it Did)</vt:lpstr>
      <vt:lpstr>How did it work?  When it did?</vt:lpstr>
      <vt:lpstr>What happened next?</vt:lpstr>
      <vt:lpstr>What then?</vt:lpstr>
      <vt:lpstr>Finally……………………………….</vt:lpstr>
      <vt:lpstr>Summary</vt:lpstr>
      <vt:lpstr>Summary</vt:lpstr>
      <vt:lpstr>And now:  the answer to the question!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Christopher Kolker</dc:creator>
  <cp:lastModifiedBy>Christopher Kolker</cp:lastModifiedBy>
  <cp:revision>3</cp:revision>
  <dcterms:created xsi:type="dcterms:W3CDTF">2025-07-11T09:35:44Z</dcterms:created>
  <dcterms:modified xsi:type="dcterms:W3CDTF">2025-08-10T21:32:14Z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